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5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601" r:id="rId5"/>
    <p:sldId id="268" r:id="rId6"/>
    <p:sldId id="269" r:id="rId7"/>
    <p:sldId id="297" r:id="rId8"/>
    <p:sldId id="298" r:id="rId9"/>
    <p:sldId id="300" r:id="rId10"/>
    <p:sldId id="299" r:id="rId11"/>
    <p:sldId id="301" r:id="rId12"/>
    <p:sldId id="302" r:id="rId13"/>
    <p:sldId id="306" r:id="rId14"/>
    <p:sldId id="602" r:id="rId15"/>
    <p:sldId id="259" r:id="rId16"/>
    <p:sldId id="260" r:id="rId17"/>
    <p:sldId id="261" r:id="rId18"/>
    <p:sldId id="262" r:id="rId19"/>
    <p:sldId id="263" r:id="rId20"/>
    <p:sldId id="603" r:id="rId21"/>
    <p:sldId id="308" r:id="rId22"/>
    <p:sldId id="309" r:id="rId23"/>
    <p:sldId id="310" r:id="rId24"/>
    <p:sldId id="311" r:id="rId25"/>
    <p:sldId id="312" r:id="rId26"/>
    <p:sldId id="264" r:id="rId27"/>
    <p:sldId id="307" r:id="rId28"/>
    <p:sldId id="265" r:id="rId29"/>
    <p:sldId id="266" r:id="rId30"/>
    <p:sldId id="267" r:id="rId31"/>
  </p:sldIdLst>
  <p:sldSz cx="9144000" cy="6858000" type="screen4x3"/>
  <p:notesSz cx="9928225" cy="679767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39" userDrawn="1">
          <p15:clr>
            <a:srgbClr val="A4A3A4"/>
          </p15:clr>
        </p15:guide>
        <p15:guide id="2" pos="3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8E5F"/>
    <a:srgbClr val="F9F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65" autoAdjust="0"/>
  </p:normalViewPr>
  <p:slideViewPr>
    <p:cSldViewPr snapToGrid="0">
      <p:cViewPr>
        <p:scale>
          <a:sx n="125" d="100"/>
          <a:sy n="125" d="100"/>
        </p:scale>
        <p:origin x="90" y="-336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108"/>
      </p:cViewPr>
      <p:guideLst>
        <p:guide orient="horz" pos="2139"/>
        <p:guide pos="312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2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5703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2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5703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fld id="{FA2E38B8-628F-43CD-885D-7EB3B11EAE9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2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5703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7075" y="511175"/>
            <a:ext cx="3398838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1323172" y="3228559"/>
            <a:ext cx="7281882" cy="305774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5703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fld id="{D13E0BDE-D409-455E-AA09-549AB8B8DB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20084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81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8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김영탁 - 강의자료 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1">
                <a:solidFill>
                  <a:srgbClr val="0000C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latinLnBrk="0">
              <a:defRPr sz="2400" b="1">
                <a:solidFill>
                  <a:srgbClr val="993300"/>
                </a:solidFill>
                <a:latin typeface="Tahoma" pitchFamily="34" charset="0"/>
                <a:cs typeface="Tahoma" pitchFamily="34" charset="0"/>
              </a:defRPr>
            </a:lvl1pPr>
            <a:lvl2pPr marL="628650" indent="-285750" latinLnBrk="0">
              <a:defRPr sz="2000" b="1">
                <a:solidFill>
                  <a:srgbClr val="0000CC"/>
                </a:solidFill>
                <a:latin typeface="Tahoma" pitchFamily="34" charset="0"/>
                <a:cs typeface="Tahoma" pitchFamily="34" charset="0"/>
              </a:defRPr>
            </a:lvl2pPr>
            <a:lvl3pPr marL="895350" indent="-228600" latinLnBrk="0">
              <a:defRPr sz="1800">
                <a:latin typeface="Tahoma" pitchFamily="34" charset="0"/>
                <a:cs typeface="Tahoma" pitchFamily="34" charset="0"/>
              </a:defRPr>
            </a:lvl3pPr>
            <a:lvl4pPr marL="1162050" indent="-314325" latinLnBrk="0">
              <a:defRPr sz="1600">
                <a:latin typeface="Tahoma" pitchFamily="34" charset="0"/>
                <a:cs typeface="Tahoma" pitchFamily="34" charset="0"/>
              </a:defRPr>
            </a:lvl4pPr>
            <a:lvl5pPr marL="1438275" indent="-228600" latinLnBrk="0">
              <a:defRPr sz="16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half" idx="1"/>
          </p:nvPr>
        </p:nvSpPr>
        <p:spPr>
          <a:xfrm>
            <a:off x="475614" y="342900"/>
            <a:ext cx="8211185" cy="6075045"/>
          </a:xfrm>
        </p:spPr>
        <p:txBody>
          <a:bodyPr/>
          <a:lstStyle>
            <a:lvl1pPr>
              <a:buFont typeface="Wingdings" pitchFamily="2" charset="2"/>
              <a:buChar char="u"/>
              <a:defRPr sz="2400">
                <a:latin typeface="Tahoma" pitchFamily="34" charset="0"/>
                <a:cs typeface="Tahoma" pitchFamily="34" charset="0"/>
              </a:defRPr>
            </a:lvl1pPr>
            <a:lvl2pPr marL="628650" indent="-285750">
              <a:buFont typeface="Wingdings" pitchFamily="2" charset="2"/>
              <a:buChar char="l"/>
              <a:defRPr sz="1800">
                <a:latin typeface="Tahoma" pitchFamily="34" charset="0"/>
                <a:cs typeface="Tahoma" pitchFamily="34" charset="0"/>
              </a:defRPr>
            </a:lvl2pPr>
            <a:lvl3pPr marL="895350" indent="-228600">
              <a:buFont typeface="Wingdings" pitchFamily="2" charset="2"/>
              <a:buChar char="§"/>
              <a:defRPr sz="1800">
                <a:latin typeface="Tahoma" pitchFamily="34" charset="0"/>
                <a:cs typeface="Tahoma" pitchFamily="34" charset="0"/>
              </a:defRPr>
            </a:lvl3pPr>
            <a:lvl4pPr marL="1076325" indent="-228600">
              <a:defRPr sz="1400">
                <a:latin typeface="Tahoma" pitchFamily="34" charset="0"/>
                <a:cs typeface="Tahoma" pitchFamily="34" charset="0"/>
              </a:defRPr>
            </a:lvl4pPr>
            <a:lvl5pPr marL="1257300" indent="-180975"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pic>
        <p:nvPicPr>
          <p:cNvPr id="12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5735782" y="6633885"/>
            <a:ext cx="342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  <a:p>
            <a:pPr algn="r">
              <a:defRPr/>
            </a:pP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228600"/>
            <a:ext cx="8229600" cy="8382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8475" y="1295400"/>
            <a:ext cx="4038600" cy="4830763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 marL="542925" indent="-285750">
              <a:defRPr>
                <a:latin typeface="Tahoma" pitchFamily="34" charset="0"/>
                <a:cs typeface="Tahoma" pitchFamily="34" charset="0"/>
              </a:defRPr>
            </a:lvl2pPr>
            <a:lvl3pPr marL="714375" indent="-228600">
              <a:defRPr>
                <a:latin typeface="Tahoma" pitchFamily="34" charset="0"/>
                <a:cs typeface="Tahoma" pitchFamily="34" charset="0"/>
              </a:defRPr>
            </a:lvl3pPr>
            <a:lvl4pPr marL="990600" indent="-228600">
              <a:defRPr>
                <a:latin typeface="Tahoma" pitchFamily="34" charset="0"/>
                <a:cs typeface="Tahoma" pitchFamily="34" charset="0"/>
              </a:defRPr>
            </a:lvl4pPr>
            <a:lvl5pPr marL="1162050" indent="-228600"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9475" y="1295400"/>
            <a:ext cx="4038600" cy="4830763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 marL="542925" indent="-285750">
              <a:defRPr>
                <a:latin typeface="Tahoma" pitchFamily="34" charset="0"/>
                <a:cs typeface="Tahoma" pitchFamily="34" charset="0"/>
              </a:defRPr>
            </a:lvl2pPr>
            <a:lvl3pPr marL="714375" indent="-228600">
              <a:defRPr>
                <a:latin typeface="Tahoma" pitchFamily="34" charset="0"/>
                <a:cs typeface="Tahoma" pitchFamily="34" charset="0"/>
              </a:defRPr>
            </a:lvl3pPr>
            <a:lvl4pPr marL="990600" indent="-228600">
              <a:defRPr>
                <a:latin typeface="Tahoma" pitchFamily="34" charset="0"/>
                <a:cs typeface="Tahoma" pitchFamily="34" charset="0"/>
              </a:defRPr>
            </a:lvl4pPr>
            <a:lvl5pPr marL="1257300" indent="-228600"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109663"/>
            <a:ext cx="82296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800" b="1" kern="1200">
          <a:solidFill>
            <a:srgbClr val="0000CC"/>
          </a:solidFill>
          <a:latin typeface="+mn-ea"/>
          <a:ea typeface="+mn-ea"/>
          <a:cs typeface="Tahoma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u"/>
        <a:defRPr sz="2400" b="1" kern="1200">
          <a:solidFill>
            <a:srgbClr val="993300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 b="1" kern="1200">
          <a:solidFill>
            <a:srgbClr val="0000CC"/>
          </a:solidFill>
          <a:latin typeface="+mn-ea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ntl.yu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3.wdp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ushr.io/tutorials/overview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4670" y="1343144"/>
            <a:ext cx="8314660" cy="1470025"/>
          </a:xfr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107763" dir="2700000" algn="ctr" rotWithShape="0">
              <a:srgbClr val="33CCFF"/>
            </a:outerShdw>
          </a:effectLst>
        </p:spPr>
        <p:txBody>
          <a:bodyPr tIns="0" bIns="0">
            <a:normAutofit/>
          </a:bodyPr>
          <a:lstStyle/>
          <a:p>
            <a:pPr eaLnBrk="1" hangingPunct="1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Hardware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9779" name="Rectangle 3"/>
          <p:cNvSpPr>
            <a:spLocks noChangeArrowheads="1"/>
          </p:cNvSpPr>
          <p:nvPr/>
        </p:nvSpPr>
        <p:spPr bwMode="auto">
          <a:xfrm>
            <a:off x="615259" y="637154"/>
            <a:ext cx="3105715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defRPr/>
            </a:pPr>
            <a:r>
              <a:rPr lang="en-US" altLang="ko-KR" sz="2000" b="1" dirty="0">
                <a:solidFill>
                  <a:srgbClr val="990000"/>
                </a:solidFill>
              </a:rPr>
              <a:t>YU-ANTL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276350" y="4022725"/>
            <a:ext cx="69373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800" dirty="0"/>
              <a:t>Feb</a:t>
            </a:r>
            <a:r>
              <a:rPr lang="ko-KR" altLang="en-US" sz="1800" dirty="0"/>
              <a:t> </a:t>
            </a:r>
            <a:r>
              <a:rPr lang="en-US" altLang="ko-KR" sz="1800" dirty="0"/>
              <a:t>5</a:t>
            </a:r>
            <a:r>
              <a:rPr lang="ko-KR" altLang="en-US" sz="1800" dirty="0"/>
              <a:t> </a:t>
            </a:r>
            <a:r>
              <a:rPr lang="en-US" altLang="ko-KR" sz="1800" dirty="0"/>
              <a:t>, 2021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800" b="1" dirty="0"/>
              <a:t>Team: Smart Mobility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/>
              <a:t>Advanced Networking Technology Lab. (YU-ANTL)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/>
              <a:t>Dept. of Information &amp; Comm. Eng, Students in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 err="1"/>
              <a:t>Yeungnam</a:t>
            </a:r>
            <a:r>
              <a:rPr lang="en-US" altLang="ko-KR" sz="1600" dirty="0"/>
              <a:t> University, KOREA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200" dirty="0"/>
              <a:t>(Tel : +82-53-810-3940;  Fax : +82-53-810-4742; URL: </a:t>
            </a:r>
            <a:r>
              <a:rPr lang="en-US" altLang="ko-KR" sz="1200" dirty="0">
                <a:hlinkClick r:id="rId3"/>
              </a:rPr>
              <a:t>http://antl.yu.ac.kr/</a:t>
            </a:r>
            <a:r>
              <a:rPr lang="en-US" altLang="ko-KR" sz="1200" dirty="0"/>
              <a:t>)</a:t>
            </a:r>
          </a:p>
        </p:txBody>
      </p:sp>
      <p:pic>
        <p:nvPicPr>
          <p:cNvPr id="6149" name="Picture 5" descr="chunm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6400" y="3002410"/>
            <a:ext cx="855663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6497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D250FA-1517-4544-9984-3BA51507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3" y="1319841"/>
            <a:ext cx="7586253" cy="51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4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Lidar, Depth Camera Plate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F66A49-F8C7-4639-A52F-8ADC78EC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737"/>
            <a:ext cx="5010849" cy="42106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5737A8-5DB9-46B9-A378-6E1705AB2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24" y="1563079"/>
            <a:ext cx="4010585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 – </a:t>
            </a:r>
            <a:r>
              <a:rPr lang="ko-KR" altLang="en-US" dirty="0"/>
              <a:t>차량하부 연결 기둥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D75F1D-A4DF-485E-A2AE-C08F380D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0" y="1377426"/>
            <a:ext cx="2731813" cy="25234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0403DE-A580-4FC7-BA40-62379E8C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09" y="1598612"/>
            <a:ext cx="2178781" cy="2137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322BD4-91AA-459F-8E42-C8A471728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36" y="3980281"/>
            <a:ext cx="3914974" cy="17115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3BF2F7-18C6-47FA-A7DF-73982E8A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290" y="1722651"/>
            <a:ext cx="2506724" cy="183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A4AE96-15B8-426B-9D97-9DBEEF6A2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128" y="3634179"/>
            <a:ext cx="1968524" cy="22651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DDA210-1B09-4095-B96E-1B9692EA2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181" y="3719928"/>
            <a:ext cx="2259619" cy="23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E611DE-0FD6-46C4-A7C2-3BD8EAA4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67" y="1586356"/>
            <a:ext cx="4971865" cy="43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8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en-US" altLang="ko-KR" dirty="0"/>
              <a:t>Hardware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23844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76D6A-C8AF-410A-9A4D-8E20FF0E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Configuration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FD187-5767-4392-86B7-9C18CC90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기존 </a:t>
            </a:r>
            <a:r>
              <a:rPr lang="en-US" altLang="ko-KR" sz="2000" dirty="0"/>
              <a:t>Hardware</a:t>
            </a:r>
            <a:r>
              <a:rPr lang="ko-KR" altLang="en-US" sz="2000" dirty="0"/>
              <a:t>에 </a:t>
            </a:r>
            <a:r>
              <a:rPr lang="en-US" altLang="ko-KR" sz="2000" dirty="0"/>
              <a:t>Ultra </a:t>
            </a:r>
            <a:r>
              <a:rPr lang="en-US" altLang="ko-KR" sz="2000" dirty="0" err="1"/>
              <a:t>Soinc</a:t>
            </a:r>
            <a:r>
              <a:rPr lang="en-US" altLang="ko-KR" sz="2000" dirty="0"/>
              <a:t> Sensor</a:t>
            </a:r>
            <a:r>
              <a:rPr lang="ko-KR" altLang="en-US" sz="2000" dirty="0"/>
              <a:t>가 추가적으로 부착됨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3D </a:t>
            </a:r>
            <a:r>
              <a:rPr lang="ko-KR" altLang="en-US" sz="2000" dirty="0"/>
              <a:t>프린팅을 통해 프레임을 다시 제작하여 교체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F4FAF4-4957-46C0-AE14-7E331D945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611" y1="42153" x2="48194" y2="54028"/>
                        <a14:foregroundMark x1="48194" y1="54028" x2="60486" y2="56389"/>
                        <a14:foregroundMark x1="60486" y1="56389" x2="64861" y2="45833"/>
                        <a14:foregroundMark x1="64861" y1="45833" x2="59444" y2="38611"/>
                        <a14:foregroundMark x1="59444" y1="38611" x2="53333" y2="35069"/>
                        <a14:foregroundMark x1="53333" y1="35069" x2="42431" y2="35903"/>
                        <a14:foregroundMark x1="42431" y1="35903" x2="42014" y2="36181"/>
                        <a14:foregroundMark x1="49583" y1="29097" x2="55764" y2="36875"/>
                        <a14:foregroundMark x1="55764" y1="36875" x2="55903" y2="38681"/>
                        <a14:foregroundMark x1="49861" y1="25278" x2="56875" y2="25556"/>
                        <a14:foregroundMark x1="32639" y1="42917" x2="35764" y2="51319"/>
                        <a14:foregroundMark x1="35764" y1="51319" x2="42500" y2="54722"/>
                        <a14:foregroundMark x1="42500" y1="54722" x2="54375" y2="57014"/>
                        <a14:foregroundMark x1="54375" y1="57014" x2="62361" y2="55972"/>
                        <a14:foregroundMark x1="62361" y1="55972" x2="68264" y2="51458"/>
                        <a14:foregroundMark x1="68264" y1="51458" x2="68333" y2="50694"/>
                        <a14:foregroundMark x1="68889" y1="72014" x2="76528" y2="69097"/>
                        <a14:foregroundMark x1="76528" y1="69097" x2="69931" y2="72986"/>
                        <a14:foregroundMark x1="69931" y1="72986" x2="67708" y2="73333"/>
                        <a14:foregroundMark x1="42431" y1="35347" x2="36319" y2="32153"/>
                        <a14:backgroundMark x1="20069" y1="60764" x2="27083" y2="58264"/>
                        <a14:backgroundMark x1="27083" y1="58264" x2="34167" y2="61042"/>
                        <a14:backgroundMark x1="34167" y1="61042" x2="29167" y2="67361"/>
                        <a14:backgroundMark x1="29167" y1="67361" x2="28889" y2="67431"/>
                        <a14:backgroundMark x1="54792" y1="81736" x2="73958" y2="78333"/>
                        <a14:backgroundMark x1="19861" y1="55625" x2="28472" y2="55625"/>
                        <a14:backgroundMark x1="19722" y1="54444" x2="21597" y2="55903"/>
                        <a14:backgroundMark x1="19514" y1="53750" x2="22153" y2="56528"/>
                        <a14:backgroundMark x1="27431" y1="54861" x2="25069" y2="55069"/>
                      </a14:backgroundRemoval>
                    </a14:imgEffect>
                  </a14:imgLayer>
                </a14:imgProps>
              </a:ext>
            </a:extLst>
          </a:blip>
          <a:srcRect l="14642" t="16265" r="8354" b="9315"/>
          <a:stretch/>
        </p:blipFill>
        <p:spPr>
          <a:xfrm>
            <a:off x="2293619" y="1889761"/>
            <a:ext cx="4770121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83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76D6A-C8AF-410A-9A4D-8E20FF0E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부착 모습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FD187-5767-4392-86B7-9C18CC90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프린팅으로 덧댐용 판을 제작하여 수직으로 부착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580FC9-E08A-48BA-A6AB-B9DE61D5DD4E}"/>
              </a:ext>
            </a:extLst>
          </p:cNvPr>
          <p:cNvGrpSpPr/>
          <p:nvPr/>
        </p:nvGrpSpPr>
        <p:grpSpPr>
          <a:xfrm>
            <a:off x="875499" y="2441507"/>
            <a:ext cx="6144434" cy="3759607"/>
            <a:chOff x="1610017" y="2366556"/>
            <a:chExt cx="6144434" cy="37596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4E38AC-1812-4603-BDB4-3616BB5BE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556" b="90000" l="10000" r="90000">
                          <a14:foregroundMark x1="41181" y1="39375" x2="49236" y2="38194"/>
                          <a14:foregroundMark x1="49236" y1="38194" x2="54375" y2="38472"/>
                          <a14:foregroundMark x1="35764" y1="44028" x2="42639" y2="49514"/>
                          <a14:foregroundMark x1="42639" y1="49514" x2="49861" y2="51389"/>
                          <a14:foregroundMark x1="34375" y1="54236" x2="34722" y2="56944"/>
                          <a14:foregroundMark x1="61181" y1="9931" x2="64306" y2="10694"/>
                          <a14:foregroundMark x1="39514" y1="5556" x2="42014" y2="101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0017" y="2366556"/>
              <a:ext cx="3759607" cy="3759607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550298-FE54-4B70-946C-3916257B46CA}"/>
                </a:ext>
              </a:extLst>
            </p:cNvPr>
            <p:cNvSpPr/>
            <p:nvPr/>
          </p:nvSpPr>
          <p:spPr>
            <a:xfrm>
              <a:off x="3120704" y="5010105"/>
              <a:ext cx="738232" cy="7382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80C2385-03AA-4962-9587-99B4FD6B6C65}"/>
                </a:ext>
              </a:extLst>
            </p:cNvPr>
            <p:cNvCxnSpPr>
              <a:cxnSpLocks/>
              <a:stCxn id="14" idx="0"/>
              <a:endCxn id="12" idx="1"/>
            </p:cNvCxnSpPr>
            <p:nvPr/>
          </p:nvCxnSpPr>
          <p:spPr>
            <a:xfrm flipV="1">
              <a:off x="3489820" y="2845685"/>
              <a:ext cx="2161458" cy="21644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BE194C8-9BD9-426B-88E4-B40BBEBE68BC}"/>
                </a:ext>
              </a:extLst>
            </p:cNvPr>
            <p:cNvCxnSpPr>
              <a:cxnSpLocks/>
              <a:stCxn id="14" idx="5"/>
              <a:endCxn id="12" idx="4"/>
            </p:cNvCxnSpPr>
            <p:nvPr/>
          </p:nvCxnSpPr>
          <p:spPr>
            <a:xfrm flipV="1">
              <a:off x="3750824" y="4551244"/>
              <a:ext cx="2771617" cy="10889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1DD965D-B595-43CD-8911-129229FC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430" y="2553057"/>
              <a:ext cx="2464021" cy="1998187"/>
            </a:xfrm>
            <a:prstGeom prst="ellipse">
              <a:avLst/>
            </a:prstGeom>
            <a:ln w="38100" cap="rnd">
              <a:solidFill>
                <a:srgbClr val="FF0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E39A5C-4B73-4D78-BFEA-743CDB4C501D}"/>
              </a:ext>
            </a:extLst>
          </p:cNvPr>
          <p:cNvCxnSpPr/>
          <p:nvPr/>
        </p:nvCxnSpPr>
        <p:spPr>
          <a:xfrm>
            <a:off x="6496743" y="3390900"/>
            <a:ext cx="0" cy="47541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CE130BD-DA27-4DB9-B8AD-A542CEFEE4D2}"/>
              </a:ext>
            </a:extLst>
          </p:cNvPr>
          <p:cNvCxnSpPr>
            <a:cxnSpLocks/>
          </p:cNvCxnSpPr>
          <p:nvPr/>
        </p:nvCxnSpPr>
        <p:spPr>
          <a:xfrm>
            <a:off x="6479463" y="3866313"/>
            <a:ext cx="43062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7CEDC96-7661-4D97-9907-ABE97BEB8400}"/>
              </a:ext>
            </a:extLst>
          </p:cNvPr>
          <p:cNvGrpSpPr/>
          <p:nvPr/>
        </p:nvGrpSpPr>
        <p:grpSpPr>
          <a:xfrm>
            <a:off x="6514909" y="3688471"/>
            <a:ext cx="168819" cy="171492"/>
            <a:chOff x="513773" y="2798153"/>
            <a:chExt cx="674557" cy="690920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EC06903-10D4-4101-AA67-1E0CD3A96B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51052" y="2535836"/>
              <a:ext cx="0" cy="67455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86EDFD1-5796-4751-9EFA-1B7DA4C89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305" y="2798153"/>
              <a:ext cx="0" cy="69092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64186" y="3407452"/>
                <a:ext cx="349233" cy="312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altLang="ko-KR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186" y="3407452"/>
                <a:ext cx="349233" cy="312586"/>
              </a:xfrm>
              <a:prstGeom prst="rect">
                <a:avLst/>
              </a:prstGeom>
              <a:blipFill>
                <a:blip r:embed="rId5"/>
                <a:stretch>
                  <a:fillRect l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19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76D6A-C8AF-410A-9A4D-8E20FF0E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부착 모습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FD187-5767-4392-86B7-9C18CC90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 범퍼에 적절한 높이를 고려하여 나사로 고정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20A561-4B2D-4C5E-95ED-83E24725ADD9}"/>
              </a:ext>
            </a:extLst>
          </p:cNvPr>
          <p:cNvGrpSpPr/>
          <p:nvPr/>
        </p:nvGrpSpPr>
        <p:grpSpPr>
          <a:xfrm>
            <a:off x="1261515" y="2184640"/>
            <a:ext cx="6620970" cy="4114561"/>
            <a:chOff x="1421919" y="2184640"/>
            <a:chExt cx="6620970" cy="41145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F207548-F1B1-4FFA-8083-7B54FD350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7917" y1="30139" x2="29375" y2="54236"/>
                          <a14:foregroundMark x1="29375" y1="54236" x2="29375" y2="54444"/>
                          <a14:foregroundMark x1="57639" y1="38819" x2="69375" y2="54722"/>
                          <a14:foregroundMark x1="32639" y1="46042" x2="33819" y2="42500"/>
                          <a14:foregroundMark x1="42222" y1="66875" x2="50069" y2="61667"/>
                          <a14:foregroundMark x1="50069" y1="61667" x2="56806" y2="64722"/>
                          <a14:foregroundMark x1="56806" y1="64722" x2="47292" y2="68958"/>
                          <a14:foregroundMark x1="47292" y1="68958" x2="43681" y2="69097"/>
                          <a14:backgroundMark x1="31111" y1="80208" x2="65278" y2="76111"/>
                          <a14:backgroundMark x1="65278" y1="76111" x2="74931" y2="78750"/>
                          <a14:backgroundMark x1="74931" y1="78750" x2="76528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21919" y="2776085"/>
              <a:ext cx="3523116" cy="3523116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550298-FE54-4B70-946C-3916257B46CA}"/>
                </a:ext>
              </a:extLst>
            </p:cNvPr>
            <p:cNvSpPr/>
            <p:nvPr/>
          </p:nvSpPr>
          <p:spPr>
            <a:xfrm>
              <a:off x="2814361" y="4725804"/>
              <a:ext cx="738232" cy="7382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80C2385-03AA-4962-9587-99B4FD6B6C65}"/>
                </a:ext>
              </a:extLst>
            </p:cNvPr>
            <p:cNvCxnSpPr>
              <a:cxnSpLocks/>
              <a:stCxn id="14" idx="0"/>
              <a:endCxn id="15" idx="1"/>
            </p:cNvCxnSpPr>
            <p:nvPr/>
          </p:nvCxnSpPr>
          <p:spPr>
            <a:xfrm flipV="1">
              <a:off x="3183477" y="2529229"/>
              <a:ext cx="2436305" cy="21965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BE194C8-9BD9-426B-88E4-B40BBEBE68BC}"/>
                </a:ext>
              </a:extLst>
            </p:cNvPr>
            <p:cNvCxnSpPr>
              <a:cxnSpLocks/>
              <a:stCxn id="14" idx="5"/>
              <a:endCxn id="15" idx="4"/>
            </p:cNvCxnSpPr>
            <p:nvPr/>
          </p:nvCxnSpPr>
          <p:spPr>
            <a:xfrm flipV="1">
              <a:off x="3444481" y="4537643"/>
              <a:ext cx="3178985" cy="8182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F951034-38AA-4A05-A15A-B03C09563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4043" y="2184640"/>
              <a:ext cx="2838846" cy="2353003"/>
            </a:xfrm>
            <a:prstGeom prst="ellipse">
              <a:avLst/>
            </a:prstGeom>
            <a:ln w="38100" cap="rnd">
              <a:solidFill>
                <a:srgbClr val="FF0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1D466B9-434A-4A93-9ABD-30E556E87E3F}"/>
              </a:ext>
            </a:extLst>
          </p:cNvPr>
          <p:cNvCxnSpPr/>
          <p:nvPr/>
        </p:nvCxnSpPr>
        <p:spPr>
          <a:xfrm>
            <a:off x="6103298" y="3770026"/>
            <a:ext cx="71952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DC0378-4744-44DB-BE60-A0D6D24F71C3}"/>
              </a:ext>
            </a:extLst>
          </p:cNvPr>
          <p:cNvCxnSpPr/>
          <p:nvPr/>
        </p:nvCxnSpPr>
        <p:spPr>
          <a:xfrm>
            <a:off x="6103298" y="4392118"/>
            <a:ext cx="71952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275590B-FB91-421B-AB22-F0CE887511AA}"/>
              </a:ext>
            </a:extLst>
          </p:cNvPr>
          <p:cNvCxnSpPr>
            <a:cxnSpLocks/>
          </p:cNvCxnSpPr>
          <p:nvPr/>
        </p:nvCxnSpPr>
        <p:spPr>
          <a:xfrm flipV="1">
            <a:off x="6457909" y="3770027"/>
            <a:ext cx="0" cy="62209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54040" y="3927183"/>
            <a:ext cx="66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4.6cm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286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DDEA5-2E7E-47BA-A9C0-0167CFD2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IMU</a:t>
            </a:r>
            <a:r>
              <a:rPr lang="ko-KR" altLang="en-US" dirty="0"/>
              <a:t>센서 부착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4B05A-0BE4-4AD6-957B-DE90CEB95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IMU</a:t>
            </a:r>
            <a:r>
              <a:rPr lang="ko-KR" altLang="en-US" dirty="0"/>
              <a:t>센서 부착 시 차량의 무게중심이 되는 부분에 부착할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54CD468-5D0F-4936-8FC2-4B1E7926D254}"/>
              </a:ext>
            </a:extLst>
          </p:cNvPr>
          <p:cNvGrpSpPr/>
          <p:nvPr/>
        </p:nvGrpSpPr>
        <p:grpSpPr>
          <a:xfrm>
            <a:off x="1387244" y="2095045"/>
            <a:ext cx="6228462" cy="3887560"/>
            <a:chOff x="850695" y="2095045"/>
            <a:chExt cx="6228462" cy="388756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40ED135-9C57-4147-B849-AB1EF03E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417" l="7153" r="96181">
                          <a14:foregroundMark x1="7361" y1="40764" x2="7153" y2="48125"/>
                          <a14:foregroundMark x1="7153" y1="48125" x2="8542" y2="52639"/>
                          <a14:foregroundMark x1="46250" y1="90486" x2="49583" y2="90139"/>
                          <a14:foregroundMark x1="89653" y1="55764" x2="92917" y2="47847"/>
                          <a14:foregroundMark x1="92917" y1="47847" x2="89444" y2="57361"/>
                          <a14:foregroundMark x1="89444" y1="57361" x2="87569" y2="59722"/>
                          <a14:foregroundMark x1="96181" y1="47361" x2="95625" y2="46944"/>
                          <a14:foregroundMark x1="45347" y1="28403" x2="45069" y2="31597"/>
                          <a14:backgroundMark x1="19722" y1="51597" x2="30486" y2="63264"/>
                          <a14:backgroundMark x1="12847" y1="57639" x2="21875" y2="55208"/>
                          <a14:backgroundMark x1="37361" y1="89167" x2="43264" y2="882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0695" y="2451843"/>
              <a:ext cx="3530762" cy="3530762"/>
            </a:xfrm>
            <a:prstGeom prst="rect">
              <a:avLst/>
            </a:prstGeom>
          </p:spPr>
        </p:pic>
        <p:pic>
          <p:nvPicPr>
            <p:cNvPr id="5" name="Picture 2" descr="기린 블로그">
              <a:extLst>
                <a:ext uri="{FF2B5EF4-FFF2-40B4-BE49-F238E27FC236}">
                  <a16:creationId xmlns:a16="http://schemas.microsoft.com/office/drawing/2014/main" id="{F0DACAD9-ADE2-4E3C-A6EA-DB4EB0F497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61"/>
            <a:stretch/>
          </p:blipFill>
          <p:spPr bwMode="auto">
            <a:xfrm rot="5132913">
              <a:off x="5261999" y="2384036"/>
              <a:ext cx="2106150" cy="1528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E4E1CCA-27B9-40AB-9A7A-3C487C66EE98}"/>
                </a:ext>
              </a:extLst>
            </p:cNvPr>
            <p:cNvSpPr/>
            <p:nvPr/>
          </p:nvSpPr>
          <p:spPr>
            <a:xfrm>
              <a:off x="2297760" y="3912203"/>
              <a:ext cx="182880" cy="1828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013C65-D66F-40EE-A283-324E6C4372A1}"/>
                </a:ext>
              </a:extLst>
            </p:cNvPr>
            <p:cNvCxnSpPr>
              <a:cxnSpLocks/>
              <a:stCxn id="6" idx="6"/>
              <a:endCxn id="5" idx="2"/>
            </p:cNvCxnSpPr>
            <p:nvPr/>
          </p:nvCxnSpPr>
          <p:spPr>
            <a:xfrm flipV="1">
              <a:off x="2480640" y="3207423"/>
              <a:ext cx="3072655" cy="7962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27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FF3E2-1760-4C60-8142-8655753C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LTE/GPS </a:t>
            </a:r>
            <a:r>
              <a:rPr lang="ko-KR" altLang="en-US" dirty="0"/>
              <a:t>모듈 부착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C489D-7CE3-4CBD-9067-6B5CA54C2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Jetson nano</a:t>
            </a:r>
            <a:r>
              <a:rPr lang="ko-KR" altLang="en-US" dirty="0"/>
              <a:t>에 </a:t>
            </a:r>
            <a:r>
              <a:rPr lang="en-US" altLang="ko-KR" dirty="0"/>
              <a:t>LTE </a:t>
            </a:r>
            <a:r>
              <a:rPr lang="ko-KR" altLang="en-US" dirty="0"/>
              <a:t>모듈이 장착되며 </a:t>
            </a:r>
            <a:r>
              <a:rPr lang="en-US" altLang="ko-KR" dirty="0"/>
              <a:t>GPS</a:t>
            </a:r>
            <a:r>
              <a:rPr lang="ko-KR" altLang="en-US" dirty="0"/>
              <a:t>는 차량 상부에 부착할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7659D2-278D-464A-902F-0FEF59807C3C}"/>
              </a:ext>
            </a:extLst>
          </p:cNvPr>
          <p:cNvGrpSpPr/>
          <p:nvPr/>
        </p:nvGrpSpPr>
        <p:grpSpPr>
          <a:xfrm>
            <a:off x="1155044" y="2203187"/>
            <a:ext cx="6833911" cy="3922976"/>
            <a:chOff x="1514031" y="2274663"/>
            <a:chExt cx="6833911" cy="39229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0088A8-4424-4799-911E-3D6642E0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0386" y="2719538"/>
              <a:ext cx="2397602" cy="18615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BA98F8-4E20-4822-8B42-41862EA36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5633" t="13442" r="11580" b="7978"/>
            <a:stretch/>
          </p:blipFill>
          <p:spPr>
            <a:xfrm>
              <a:off x="4980079" y="2561763"/>
              <a:ext cx="3367863" cy="3635876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2DF853-0503-45B0-94EA-BBD6BD11EE7C}"/>
                </a:ext>
              </a:extLst>
            </p:cNvPr>
            <p:cNvSpPr/>
            <p:nvPr/>
          </p:nvSpPr>
          <p:spPr>
            <a:xfrm>
              <a:off x="6169349" y="3747613"/>
              <a:ext cx="877916" cy="8334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6421665-6FD1-4520-99C3-5A8DDAA0830E}"/>
                </a:ext>
              </a:extLst>
            </p:cNvPr>
            <p:cNvCxnSpPr>
              <a:cxnSpLocks/>
              <a:stCxn id="8" idx="4"/>
              <a:endCxn id="9" idx="4"/>
            </p:cNvCxnSpPr>
            <p:nvPr/>
          </p:nvCxnSpPr>
          <p:spPr>
            <a:xfrm flipH="1">
              <a:off x="2919187" y="4581061"/>
              <a:ext cx="3689120" cy="3684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E61D6EE-2DD3-4937-8AE2-3ADA8F317B16}"/>
                </a:ext>
              </a:extLst>
            </p:cNvPr>
            <p:cNvCxnSpPr>
              <a:cxnSpLocks/>
              <a:stCxn id="8" idx="0"/>
              <a:endCxn id="9" idx="7"/>
            </p:cNvCxnSpPr>
            <p:nvPr/>
          </p:nvCxnSpPr>
          <p:spPr>
            <a:xfrm flipH="1" flipV="1">
              <a:off x="3912782" y="2666381"/>
              <a:ext cx="2695525" cy="10812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127E7E2-F861-4699-A0BD-F607544EFBE4}"/>
                </a:ext>
              </a:extLst>
            </p:cNvPr>
            <p:cNvSpPr/>
            <p:nvPr/>
          </p:nvSpPr>
          <p:spPr>
            <a:xfrm>
              <a:off x="1514031" y="2274663"/>
              <a:ext cx="2810312" cy="26748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345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Block Diagram</a:t>
            </a:r>
          </a:p>
          <a:p>
            <a:r>
              <a:rPr lang="en-US" altLang="ko-KR" dirty="0"/>
              <a:t>HW</a:t>
            </a:r>
            <a:r>
              <a:rPr lang="ko-KR" altLang="en-US" dirty="0"/>
              <a:t> 도면</a:t>
            </a:r>
            <a:endParaRPr lang="en-US" altLang="ko-KR" dirty="0"/>
          </a:p>
          <a:p>
            <a:r>
              <a:rPr lang="en-US" altLang="ko-KR" dirty="0"/>
              <a:t>Hardware Configuration</a:t>
            </a:r>
          </a:p>
          <a:p>
            <a:r>
              <a:rPr lang="ko-KR" altLang="en-US" dirty="0"/>
              <a:t>개선 사항</a:t>
            </a:r>
            <a:endParaRPr lang="en-US" altLang="ko-KR" dirty="0"/>
          </a:p>
          <a:p>
            <a:r>
              <a:rPr lang="en-US" altLang="ko-KR" dirty="0"/>
              <a:t>Future Plan</a:t>
            </a:r>
          </a:p>
          <a:p>
            <a:r>
              <a:rPr lang="ko-KR" altLang="en-US" dirty="0"/>
              <a:t>계획 가능성</a:t>
            </a:r>
            <a:endParaRPr lang="en-US" altLang="ko-KR" dirty="0"/>
          </a:p>
          <a:p>
            <a:r>
              <a:rPr lang="ko-KR" altLang="en-US" dirty="0"/>
              <a:t>역할분담</a:t>
            </a:r>
            <a:endParaRPr lang="en-US" altLang="ko-KR" dirty="0"/>
          </a:p>
          <a:p>
            <a:r>
              <a:rPr lang="en-US" altLang="ko-KR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40601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ko-KR" altLang="en-US" dirty="0"/>
              <a:t>개선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2187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BD40009-4529-40B4-B81B-A4A2C2BC1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931" r="95417">
                        <a14:foregroundMark x1="10000" y1="41736" x2="8750" y2="29514"/>
                        <a14:foregroundMark x1="12222" y1="53472" x2="7917" y2="59931"/>
                        <a14:foregroundMark x1="7917" y1="59931" x2="4931" y2="61250"/>
                        <a14:foregroundMark x1="91597" y1="49514" x2="95417" y2="50139"/>
                        <a14:foregroundMark x1="39236" y1="43819" x2="41389" y2="35903"/>
                        <a14:foregroundMark x1="41389" y1="35903" x2="48333" y2="34583"/>
                        <a14:foregroundMark x1="48333" y1="34583" x2="48889" y2="34931"/>
                        <a14:foregroundMark x1="42847" y1="46319" x2="42222" y2="396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0417" y="1572986"/>
            <a:ext cx="6455229" cy="64552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DC0669-17DC-44CE-835E-52578443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</a:t>
            </a:r>
            <a:r>
              <a:rPr lang="en-US" altLang="ko-KR" dirty="0"/>
              <a:t>- (1)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5303C9-1CEB-4A72-B9DE-36B4C6123729}"/>
              </a:ext>
            </a:extLst>
          </p:cNvPr>
          <p:cNvGrpSpPr/>
          <p:nvPr/>
        </p:nvGrpSpPr>
        <p:grpSpPr>
          <a:xfrm>
            <a:off x="283029" y="1066524"/>
            <a:ext cx="3450771" cy="2090334"/>
            <a:chOff x="283029" y="1066523"/>
            <a:chExt cx="3938631" cy="22450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E87DB93-F741-43EF-ADC8-52286570ADB1}"/>
                </a:ext>
              </a:extLst>
            </p:cNvPr>
            <p:cNvGrpSpPr/>
            <p:nvPr/>
          </p:nvGrpSpPr>
          <p:grpSpPr>
            <a:xfrm>
              <a:off x="283029" y="1066523"/>
              <a:ext cx="3938631" cy="2245031"/>
              <a:chOff x="457200" y="1295123"/>
              <a:chExt cx="3938631" cy="2245031"/>
            </a:xfrm>
          </p:grpSpPr>
          <p:sp>
            <p:nvSpPr>
              <p:cNvPr id="5" name="제목 5">
                <a:extLst>
                  <a:ext uri="{FF2B5EF4-FFF2-40B4-BE49-F238E27FC236}">
                    <a16:creationId xmlns:a16="http://schemas.microsoft.com/office/drawing/2014/main" id="{90353D76-0C48-455E-A1B4-8BD50F9FAED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1" y="1295123"/>
                <a:ext cx="3938630" cy="2245031"/>
              </a:xfrm>
              <a:prstGeom prst="rect">
                <a:avLst/>
              </a:prstGeom>
              <a:solidFill>
                <a:srgbClr val="F9FD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rgbClr val="0000CC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2pPr>
                <a:lvl3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3pPr>
                <a:lvl4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4pPr>
                <a:lvl5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5pPr>
                <a:lvl6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endParaRPr kumimoji="0" lang="en-US" altLang="ko-KR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9D3E43-E483-4DFE-8A90-97C418A4E503}"/>
                  </a:ext>
                </a:extLst>
              </p:cNvPr>
              <p:cNvSpPr txBox="1"/>
              <p:nvPr/>
            </p:nvSpPr>
            <p:spPr>
              <a:xfrm>
                <a:off x="457200" y="1295123"/>
                <a:ext cx="360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1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8C0BC0-EB29-40C1-9DD0-78EC0A885F05}"/>
                </a:ext>
              </a:extLst>
            </p:cNvPr>
            <p:cNvGrpSpPr/>
            <p:nvPr/>
          </p:nvGrpSpPr>
          <p:grpSpPr>
            <a:xfrm>
              <a:off x="1159679" y="1066523"/>
              <a:ext cx="2185332" cy="1443538"/>
              <a:chOff x="1245765" y="1386804"/>
              <a:chExt cx="2412098" cy="1608065"/>
            </a:xfrm>
          </p:grpSpPr>
          <p:pic>
            <p:nvPicPr>
              <p:cNvPr id="8" name="Picture 2" descr="Robotic race car platform from Univ. of Washington designed to speed  research around A.I. - GeekWire">
                <a:extLst>
                  <a:ext uri="{FF2B5EF4-FFF2-40B4-BE49-F238E27FC236}">
                    <a16:creationId xmlns:a16="http://schemas.microsoft.com/office/drawing/2014/main" id="{D0D6DAD1-A345-4B34-9F26-1BF2CC7CD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000" b="96905" l="10000" r="90159">
                            <a14:foregroundMark x1="16825" y1="50476" x2="14127" y2="83095"/>
                            <a14:foregroundMark x1="14127" y1="83095" x2="13810" y2="84286"/>
                            <a14:foregroundMark x1="13333" y1="97857" x2="34444" y2="96905"/>
                            <a14:foregroundMark x1="34444" y1="96905" x2="81905" y2="96905"/>
                            <a14:foregroundMark x1="81905" y1="96905" x2="90317" y2="96429"/>
                            <a14:foregroundMark x1="43333" y1="8095" x2="53333" y2="10238"/>
                            <a14:foregroundMark x1="46508" y1="5000" x2="51270" y2="6667"/>
                            <a14:foregroundMark x1="51587" y1="5000" x2="55079" y2="5000"/>
                            <a14:foregroundMark x1="55079" y1="5000" x2="57143" y2="5476"/>
                            <a14:foregroundMark x1="40159" y1="6190" x2="40159" y2="61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5765" y="1386804"/>
                <a:ext cx="2412098" cy="1608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8852F3C-A94B-4D19-9D51-2A311C6295AC}"/>
                  </a:ext>
                </a:extLst>
              </p:cNvPr>
              <p:cNvSpPr/>
              <p:nvPr/>
            </p:nvSpPr>
            <p:spPr>
              <a:xfrm>
                <a:off x="1971413" y="1895912"/>
                <a:ext cx="293615" cy="302003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455FC6-036B-4713-8ADC-4B7A96614309}"/>
                </a:ext>
              </a:extLst>
            </p:cNvPr>
            <p:cNvSpPr txBox="1"/>
            <p:nvPr/>
          </p:nvSpPr>
          <p:spPr>
            <a:xfrm>
              <a:off x="283029" y="2665223"/>
              <a:ext cx="39386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 err="1">
                  <a:solidFill>
                    <a:srgbClr val="993300"/>
                  </a:solidFill>
                </a:rPr>
                <a:t>Jetson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 </a:t>
              </a:r>
              <a:r>
                <a:rPr lang="ko-KR" altLang="en-US" sz="1800" b="1" dirty="0" err="1">
                  <a:solidFill>
                    <a:srgbClr val="993300"/>
                  </a:solidFill>
                </a:rPr>
                <a:t>Nano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 </a:t>
              </a:r>
              <a:r>
                <a:rPr lang="ko-KR" altLang="en-US" sz="1800" b="1" dirty="0" err="1">
                  <a:solidFill>
                    <a:srgbClr val="993300"/>
                  </a:solidFill>
                </a:rPr>
                <a:t>Board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 파워/부팅 </a:t>
              </a:r>
              <a:r>
                <a:rPr lang="en-US" altLang="ko-KR" sz="1800" b="1" dirty="0">
                  <a:solidFill>
                    <a:srgbClr val="993300"/>
                  </a:solidFill>
                </a:rPr>
                <a:t/>
              </a:r>
              <a:br>
                <a:rPr lang="en-US" altLang="ko-KR" sz="1800" b="1" dirty="0">
                  <a:solidFill>
                    <a:srgbClr val="993300"/>
                  </a:solidFill>
                </a:rPr>
              </a:br>
              <a:r>
                <a:rPr lang="ko-KR" altLang="en-US" sz="1800" b="1" dirty="0">
                  <a:solidFill>
                    <a:srgbClr val="993300"/>
                  </a:solidFill>
                </a:rPr>
                <a:t>확인이 불편하다.</a:t>
              </a: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EB063795-5854-420A-B67F-8718002ABCD5}"/>
              </a:ext>
            </a:extLst>
          </p:cNvPr>
          <p:cNvSpPr/>
          <p:nvPr/>
        </p:nvSpPr>
        <p:spPr>
          <a:xfrm>
            <a:off x="4572000" y="3978728"/>
            <a:ext cx="1643743" cy="1643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5E85D-7133-42BD-BE65-E48AE2CEEF12}"/>
              </a:ext>
            </a:extLst>
          </p:cNvPr>
          <p:cNvSpPr txBox="1"/>
          <p:nvPr/>
        </p:nvSpPr>
        <p:spPr>
          <a:xfrm>
            <a:off x="3988789" y="1208807"/>
            <a:ext cx="487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</a:rPr>
              <a:t>Jetson</a:t>
            </a:r>
            <a:r>
              <a:rPr lang="ko-KR" altLang="en-US" sz="1800" b="1" dirty="0">
                <a:solidFill>
                  <a:srgbClr val="FF0000"/>
                </a:solidFill>
              </a:rPr>
              <a:t>이 이전과 다르게 올바른 방향으로 부착되어 있어 전원확인이 간편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20" name="화살표: 굽음 19">
            <a:extLst>
              <a:ext uri="{FF2B5EF4-FFF2-40B4-BE49-F238E27FC236}">
                <a16:creationId xmlns:a16="http://schemas.microsoft.com/office/drawing/2014/main" id="{5D0FA091-4E44-4027-B8B5-0EA18DDC61FB}"/>
              </a:ext>
            </a:extLst>
          </p:cNvPr>
          <p:cNvSpPr/>
          <p:nvPr/>
        </p:nvSpPr>
        <p:spPr>
          <a:xfrm flipV="1">
            <a:off x="1029965" y="3170413"/>
            <a:ext cx="1404257" cy="2163588"/>
          </a:xfrm>
          <a:prstGeom prst="bentArrow">
            <a:avLst/>
          </a:prstGeom>
          <a:solidFill>
            <a:srgbClr val="C48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165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C5370BE-2114-45BD-B3B9-2709A7162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39" r="96042">
                        <a14:foregroundMark x1="139" y1="47292" x2="12361" y2="57153"/>
                        <a14:foregroundMark x1="9514" y1="73472" x2="11111" y2="68542"/>
                        <a14:foregroundMark x1="92222" y1="75556" x2="91042" y2="67500"/>
                        <a14:foregroundMark x1="91042" y1="67500" x2="90139" y2="65694"/>
                        <a14:foregroundMark x1="91736" y1="47917" x2="93819" y2="50972"/>
                        <a14:foregroundMark x1="96042" y1="51875" x2="95208" y2="49514"/>
                        <a14:foregroundMark x1="50347" y1="27431" x2="57778" y2="26806"/>
                        <a14:foregroundMark x1="57778" y1="26806" x2="58264" y2="26806"/>
                        <a14:foregroundMark x1="63333" y1="41111" x2="63472" y2="37917"/>
                        <a14:foregroundMark x1="45208" y1="36181" x2="44444" y2="32986"/>
                        <a14:backgroundMark x1="33681" y1="79236" x2="42361" y2="75069"/>
                        <a14:backgroundMark x1="42361" y1="75069" x2="60000" y2="72986"/>
                        <a14:backgroundMark x1="60000" y1="72986" x2="63472" y2="74792"/>
                        <a14:backgroundMark x1="29653" y1="79514" x2="33125" y2="72986"/>
                        <a14:backgroundMark x1="33125" y1="72986" x2="51736" y2="71458"/>
                        <a14:backgroundMark x1="51736" y1="71458" x2="64097" y2="7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4540" y="1078422"/>
            <a:ext cx="6759459" cy="675945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5ACF931-7349-495E-8636-029D3728B1BF}"/>
              </a:ext>
            </a:extLst>
          </p:cNvPr>
          <p:cNvGrpSpPr/>
          <p:nvPr/>
        </p:nvGrpSpPr>
        <p:grpSpPr>
          <a:xfrm>
            <a:off x="283028" y="1066525"/>
            <a:ext cx="3450771" cy="2090334"/>
            <a:chOff x="4748169" y="1295123"/>
            <a:chExt cx="3938631" cy="224503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5D1F2C2-C4A8-4250-ADE6-0105C5C9E7FA}"/>
                </a:ext>
              </a:extLst>
            </p:cNvPr>
            <p:cNvGrpSpPr/>
            <p:nvPr/>
          </p:nvGrpSpPr>
          <p:grpSpPr>
            <a:xfrm>
              <a:off x="4748169" y="1295123"/>
              <a:ext cx="3938631" cy="2245031"/>
              <a:chOff x="457200" y="1295123"/>
              <a:chExt cx="3938631" cy="2245031"/>
            </a:xfrm>
          </p:grpSpPr>
          <p:sp>
            <p:nvSpPr>
              <p:cNvPr id="18" name="제목 5">
                <a:extLst>
                  <a:ext uri="{FF2B5EF4-FFF2-40B4-BE49-F238E27FC236}">
                    <a16:creationId xmlns:a16="http://schemas.microsoft.com/office/drawing/2014/main" id="{A14E9F3E-3D1F-4CBC-95CC-807E1EDBCFC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1" y="1295123"/>
                <a:ext cx="3938630" cy="2245031"/>
              </a:xfrm>
              <a:prstGeom prst="rect">
                <a:avLst/>
              </a:prstGeom>
              <a:solidFill>
                <a:srgbClr val="F9FD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rgbClr val="0000CC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2pPr>
                <a:lvl3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3pPr>
                <a:lvl4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4pPr>
                <a:lvl5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5pPr>
                <a:lvl6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endParaRPr kumimoji="0"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2E379E-75E5-4FEF-90E6-1B522DDE2A4B}"/>
                  </a:ext>
                </a:extLst>
              </p:cNvPr>
              <p:cNvSpPr txBox="1"/>
              <p:nvPr/>
            </p:nvSpPr>
            <p:spPr>
              <a:xfrm>
                <a:off x="457200" y="1295123"/>
                <a:ext cx="360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2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E0EE17-CCFE-433A-9112-4731E4190D86}"/>
                </a:ext>
              </a:extLst>
            </p:cNvPr>
            <p:cNvSpPr txBox="1"/>
            <p:nvPr/>
          </p:nvSpPr>
          <p:spPr>
            <a:xfrm>
              <a:off x="4748169" y="3029432"/>
              <a:ext cx="39386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 dirty="0">
                  <a:solidFill>
                    <a:srgbClr val="993300"/>
                  </a:solidFill>
                </a:rPr>
                <a:t>SD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카드 넣고 빼기가 불편하다</a:t>
              </a:r>
              <a:r>
                <a:rPr lang="en-US" altLang="ko-KR" sz="1800" b="1" dirty="0">
                  <a:solidFill>
                    <a:srgbClr val="993300"/>
                  </a:solidFill>
                </a:rPr>
                <a:t>.</a:t>
              </a:r>
              <a:endParaRPr lang="ko-KR" altLang="en-US" sz="1800" b="1" dirty="0">
                <a:solidFill>
                  <a:srgbClr val="993300"/>
                </a:solidFill>
              </a:endParaRPr>
            </a:p>
          </p:txBody>
        </p:sp>
        <p:pic>
          <p:nvPicPr>
            <p:cNvPr id="21" name="Picture 8" descr="Getting started with the NVIDIA Jetson Nano - PyImageSearch">
              <a:extLst>
                <a:ext uri="{FF2B5EF4-FFF2-40B4-BE49-F238E27FC236}">
                  <a16:creationId xmlns:a16="http://schemas.microsoft.com/office/drawing/2014/main" id="{756F6E74-3492-4260-AB2F-931036DC11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875" b="98375" l="20000" r="94000">
                          <a14:foregroundMark x1="60000" y1="17000" x2="87167" y2="38125"/>
                          <a14:foregroundMark x1="87167" y1="38125" x2="87500" y2="61375"/>
                          <a14:foregroundMark x1="87500" y1="61375" x2="71167" y2="84500"/>
                          <a14:foregroundMark x1="71167" y1="84500" x2="58000" y2="90125"/>
                          <a14:foregroundMark x1="68000" y1="52625" x2="80500" y2="76625"/>
                          <a14:foregroundMark x1="62500" y1="64250" x2="66500" y2="85750"/>
                          <a14:foregroundMark x1="66500" y1="85750" x2="66500" y2="86375"/>
                          <a14:foregroundMark x1="90000" y1="76250" x2="79333" y2="97750"/>
                          <a14:foregroundMark x1="79333" y1="97750" x2="47000" y2="97625"/>
                          <a14:foregroundMark x1="82500" y1="32750" x2="61500" y2="16000"/>
                          <a14:foregroundMark x1="61500" y1="16000" x2="58500" y2="31250"/>
                          <a14:foregroundMark x1="30833" y1="38000" x2="30333" y2="77000"/>
                          <a14:foregroundMark x1="37500" y1="49250" x2="44500" y2="56000"/>
                          <a14:foregroundMark x1="29333" y1="41375" x2="29333" y2="59000"/>
                          <a14:foregroundMark x1="70500" y1="68000" x2="60000" y2="64625"/>
                          <a14:foregroundMark x1="57000" y1="10875" x2="70500" y2="29000"/>
                          <a14:foregroundMark x1="63500" y1="13625" x2="74000" y2="26750"/>
                          <a14:foregroundMark x1="94000" y1="88250" x2="76500" y2="98375"/>
                          <a14:foregroundMark x1="55000" y1="94625" x2="52000" y2="96875"/>
                          <a14:foregroundMark x1="46287" y1="42565" x2="30198" y2="36245"/>
                          <a14:foregroundMark x1="50743" y1="51859" x2="42079" y2="455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1" t="6155" b="-101"/>
            <a:stretch/>
          </p:blipFill>
          <p:spPr bwMode="auto">
            <a:xfrm rot="16200000">
              <a:off x="5893643" y="1173215"/>
              <a:ext cx="1488021" cy="210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ADC0669-17DC-44CE-835E-52578443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</a:t>
            </a:r>
            <a:r>
              <a:rPr lang="en-US" altLang="ko-KR" dirty="0"/>
              <a:t>- (2)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063795-5854-420A-B67F-8718002ABCD5}"/>
              </a:ext>
            </a:extLst>
          </p:cNvPr>
          <p:cNvSpPr/>
          <p:nvPr/>
        </p:nvSpPr>
        <p:spPr>
          <a:xfrm>
            <a:off x="3800745" y="3636279"/>
            <a:ext cx="1643743" cy="1643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CCAAE-4937-4A32-BC9F-260EB7BB6E76}"/>
              </a:ext>
            </a:extLst>
          </p:cNvPr>
          <p:cNvSpPr txBox="1"/>
          <p:nvPr/>
        </p:nvSpPr>
        <p:spPr>
          <a:xfrm>
            <a:off x="4002808" y="1078423"/>
            <a:ext cx="487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</a:rPr>
              <a:t>보드의 </a:t>
            </a:r>
            <a:r>
              <a:rPr lang="en-US" altLang="ko-KR" sz="1800" b="1" dirty="0">
                <a:solidFill>
                  <a:srgbClr val="FF0000"/>
                </a:solidFill>
              </a:rPr>
              <a:t>3</a:t>
            </a:r>
            <a:r>
              <a:rPr lang="ko-KR" altLang="en-US" sz="1800" b="1" dirty="0">
                <a:solidFill>
                  <a:srgbClr val="FF0000"/>
                </a:solidFill>
              </a:rPr>
              <a:t>면이 바깥으로 향해 있어  </a:t>
            </a:r>
            <a:r>
              <a:rPr lang="en-US" altLang="ko-KR" sz="1800" b="1" dirty="0">
                <a:solidFill>
                  <a:srgbClr val="FF0000"/>
                </a:solidFill>
              </a:rPr>
              <a:t>SD</a:t>
            </a:r>
            <a:r>
              <a:rPr lang="ko-KR" altLang="en-US" sz="1800" b="1" dirty="0">
                <a:solidFill>
                  <a:srgbClr val="FF0000"/>
                </a:solidFill>
              </a:rPr>
              <a:t>카드</a:t>
            </a:r>
            <a:r>
              <a:rPr lang="en-US" altLang="ko-KR" sz="1800" b="1" dirty="0">
                <a:solidFill>
                  <a:srgbClr val="FF0000"/>
                </a:solidFill>
              </a:rPr>
              <a:t>, GPIO, </a:t>
            </a:r>
            <a:r>
              <a:rPr lang="ko-KR" altLang="en-US" sz="1800" b="1" dirty="0">
                <a:solidFill>
                  <a:srgbClr val="FF0000"/>
                </a:solidFill>
              </a:rPr>
              <a:t>전원 등 사용이 쉬움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23" name="화살표: 굽음 22">
            <a:extLst>
              <a:ext uri="{FF2B5EF4-FFF2-40B4-BE49-F238E27FC236}">
                <a16:creationId xmlns:a16="http://schemas.microsoft.com/office/drawing/2014/main" id="{1E092FE2-99A4-42EF-97ED-6688D5A6E0E8}"/>
              </a:ext>
            </a:extLst>
          </p:cNvPr>
          <p:cNvSpPr/>
          <p:nvPr/>
        </p:nvSpPr>
        <p:spPr>
          <a:xfrm flipV="1">
            <a:off x="1029965" y="3170413"/>
            <a:ext cx="1404257" cy="2163588"/>
          </a:xfrm>
          <a:prstGeom prst="bentArrow">
            <a:avLst/>
          </a:prstGeom>
          <a:solidFill>
            <a:srgbClr val="C48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6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A4E18CA-0338-48E2-8DD3-2DDF61EFF116}"/>
              </a:ext>
            </a:extLst>
          </p:cNvPr>
          <p:cNvGrpSpPr/>
          <p:nvPr/>
        </p:nvGrpSpPr>
        <p:grpSpPr>
          <a:xfrm>
            <a:off x="283028" y="1066525"/>
            <a:ext cx="3450770" cy="2090334"/>
            <a:chOff x="457200" y="3979600"/>
            <a:chExt cx="3953534" cy="224503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3825790-2548-487F-AACB-A2F7D5D6FA59}"/>
                </a:ext>
              </a:extLst>
            </p:cNvPr>
            <p:cNvGrpSpPr/>
            <p:nvPr/>
          </p:nvGrpSpPr>
          <p:grpSpPr>
            <a:xfrm>
              <a:off x="457200" y="3979600"/>
              <a:ext cx="3938631" cy="2245031"/>
              <a:chOff x="457200" y="1295123"/>
              <a:chExt cx="3938631" cy="2245031"/>
            </a:xfrm>
          </p:grpSpPr>
          <p:sp>
            <p:nvSpPr>
              <p:cNvPr id="18" name="제목 5">
                <a:extLst>
                  <a:ext uri="{FF2B5EF4-FFF2-40B4-BE49-F238E27FC236}">
                    <a16:creationId xmlns:a16="http://schemas.microsoft.com/office/drawing/2014/main" id="{C06F455F-1320-4956-BC5C-B22CA30CC0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1" y="1295123"/>
                <a:ext cx="3938630" cy="2245031"/>
              </a:xfrm>
              <a:prstGeom prst="rect">
                <a:avLst/>
              </a:prstGeom>
              <a:solidFill>
                <a:srgbClr val="F9FD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rgbClr val="0000CC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2pPr>
                <a:lvl3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3pPr>
                <a:lvl4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4pPr>
                <a:lvl5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5pPr>
                <a:lvl6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endParaRPr kumimoji="0"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A52B82-8B1D-4DAF-B448-E6D8A9A23DD8}"/>
                  </a:ext>
                </a:extLst>
              </p:cNvPr>
              <p:cNvSpPr txBox="1"/>
              <p:nvPr/>
            </p:nvSpPr>
            <p:spPr>
              <a:xfrm>
                <a:off x="457200" y="1295123"/>
                <a:ext cx="360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3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426904-9B18-40ED-AF40-8B33A07BF3DB}"/>
                </a:ext>
              </a:extLst>
            </p:cNvPr>
            <p:cNvSpPr txBox="1"/>
            <p:nvPr/>
          </p:nvSpPr>
          <p:spPr>
            <a:xfrm>
              <a:off x="472103" y="5758228"/>
              <a:ext cx="39386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 dirty="0">
                  <a:solidFill>
                    <a:srgbClr val="993300"/>
                  </a:solidFill>
                </a:rPr>
                <a:t>7.4V 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배터리 충전이 불편하다</a:t>
              </a:r>
              <a:r>
                <a:rPr lang="en-US" altLang="ko-KR" sz="1800" b="1" dirty="0">
                  <a:solidFill>
                    <a:srgbClr val="993300"/>
                  </a:solidFill>
                </a:rPr>
                <a:t>.</a:t>
              </a:r>
              <a:endParaRPr lang="ko-KR" altLang="en-US" sz="1800" b="1" dirty="0">
                <a:solidFill>
                  <a:srgbClr val="993300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52E6833-E8D7-4EE7-9863-1A1EE7ADE894}"/>
                </a:ext>
              </a:extLst>
            </p:cNvPr>
            <p:cNvGrpSpPr/>
            <p:nvPr/>
          </p:nvGrpSpPr>
          <p:grpSpPr>
            <a:xfrm>
              <a:off x="1346879" y="4096515"/>
              <a:ext cx="2189080" cy="1302536"/>
              <a:chOff x="2626201" y="4487586"/>
              <a:chExt cx="2189080" cy="1302536"/>
            </a:xfrm>
          </p:grpSpPr>
          <p:pic>
            <p:nvPicPr>
              <p:cNvPr id="22" name="Picture 4" descr="Your Racecar's First ''Steps'' - MuSHR: The UW Open Racecar Project">
                <a:extLst>
                  <a:ext uri="{FF2B5EF4-FFF2-40B4-BE49-F238E27FC236}">
                    <a16:creationId xmlns:a16="http://schemas.microsoft.com/office/drawing/2014/main" id="{FB38BD51-E761-4F75-A482-7485179BD7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194" b="99133" l="8681" r="99901">
                            <a14:foregroundMark x1="55605" y1="60969" x2="52034" y2="73163"/>
                            <a14:foregroundMark x1="52034" y1="73163" x2="43626" y2="74898"/>
                            <a14:foregroundMark x1="43626" y1="74898" x2="35441" y2="70408"/>
                            <a14:foregroundMark x1="35441" y1="70408" x2="32589" y2="60612"/>
                            <a14:foregroundMark x1="32589" y1="60612" x2="31275" y2="37704"/>
                            <a14:foregroundMark x1="31275" y1="37704" x2="39559" y2="32959"/>
                            <a14:foregroundMark x1="39559" y1="32959" x2="49430" y2="40510"/>
                            <a14:foregroundMark x1="49430" y1="40510" x2="54787" y2="49796"/>
                            <a14:foregroundMark x1="54787" y1="49796" x2="52827" y2="72755"/>
                            <a14:foregroundMark x1="52827" y1="72755" x2="50372" y2="81582"/>
                            <a14:foregroundMark x1="26240" y1="29847" x2="59722" y2="30255"/>
                            <a14:foregroundMark x1="59350" y1="28367" x2="53497" y2="47806"/>
                            <a14:foregroundMark x1="10913" y1="52857" x2="10268" y2="69031"/>
                            <a14:foregroundMark x1="10268" y1="69031" x2="12277" y2="82092"/>
                            <a14:foregroundMark x1="12277" y1="82092" x2="17535" y2="81173"/>
                            <a14:foregroundMark x1="7515" y1="52143" x2="6250" y2="64133"/>
                            <a14:foregroundMark x1="6250" y1="64133" x2="6597" y2="74898"/>
                            <a14:foregroundMark x1="6597" y1="74898" x2="8730" y2="85102"/>
                            <a14:foregroundMark x1="8730" y1="85102" x2="15030" y2="87143"/>
                            <a14:foregroundMark x1="15030" y1="87143" x2="19717" y2="86276"/>
                            <a14:foregroundMark x1="20263" y1="83469" x2="21751" y2="97092"/>
                            <a14:foregroundMark x1="21751" y1="97092" x2="47793" y2="99592"/>
                            <a14:foregroundMark x1="47793" y1="99592" x2="56399" y2="99133"/>
                            <a14:foregroundMark x1="56399" y1="99133" x2="72024" y2="99133"/>
                            <a14:foregroundMark x1="76786" y1="94949" x2="83185" y2="82653"/>
                            <a14:foregroundMark x1="83185" y1="82653" x2="90377" y2="81224"/>
                            <a14:foregroundMark x1="90377" y1="81224" x2="97222" y2="86224"/>
                            <a14:foregroundMark x1="97222" y1="86224" x2="99901" y2="97398"/>
                            <a14:foregroundMark x1="69916" y1="45510" x2="78621" y2="39643"/>
                            <a14:foregroundMark x1="74405" y1="43061" x2="77257" y2="39082"/>
                            <a14:foregroundMark x1="75967" y1="40408" x2="77604" y2="38163"/>
                            <a14:foregroundMark x1="73760" y1="41939" x2="78770" y2="37908"/>
                            <a14:foregroundMark x1="78770" y1="37908" x2="78819" y2="38163"/>
                            <a14:foregroundMark x1="77976" y1="37398" x2="78621" y2="37959"/>
                            <a14:foregroundMark x1="77902" y1="36480" x2="78249" y2="36633"/>
                            <a14:foregroundMark x1="27530" y1="11735" x2="29812" y2="204"/>
                            <a14:foregroundMark x1="29812" y1="204" x2="44593" y2="2194"/>
                            <a14:foregroundMark x1="44593" y1="2194" x2="48537" y2="155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r="13302"/>
              <a:stretch/>
            </p:blipFill>
            <p:spPr bwMode="auto">
              <a:xfrm>
                <a:off x="2626201" y="4487586"/>
                <a:ext cx="2189080" cy="1302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30E9D4-8F53-4156-925E-A2807E94D5F8}"/>
                  </a:ext>
                </a:extLst>
              </p:cNvPr>
              <p:cNvSpPr/>
              <p:nvPr/>
            </p:nvSpPr>
            <p:spPr>
              <a:xfrm>
                <a:off x="3587734" y="5064985"/>
                <a:ext cx="715817" cy="430779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ADC0669-17DC-44CE-835E-52578443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</a:t>
            </a:r>
            <a:r>
              <a:rPr lang="en-US" altLang="ko-KR" dirty="0"/>
              <a:t>- (3)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5E85D-7133-42BD-BE65-E48AE2CEEF12}"/>
              </a:ext>
            </a:extLst>
          </p:cNvPr>
          <p:cNvSpPr txBox="1"/>
          <p:nvPr/>
        </p:nvSpPr>
        <p:spPr>
          <a:xfrm>
            <a:off x="3988789" y="1416121"/>
            <a:ext cx="487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</a:rPr>
              <a:t>충전 선이 앞으로 나와있어 충전에 용이함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24" name="화살표: 굽음 23">
            <a:extLst>
              <a:ext uri="{FF2B5EF4-FFF2-40B4-BE49-F238E27FC236}">
                <a16:creationId xmlns:a16="http://schemas.microsoft.com/office/drawing/2014/main" id="{B334BEDF-3FCD-4694-8985-1E6975C9683C}"/>
              </a:ext>
            </a:extLst>
          </p:cNvPr>
          <p:cNvSpPr/>
          <p:nvPr/>
        </p:nvSpPr>
        <p:spPr>
          <a:xfrm flipV="1">
            <a:off x="1029965" y="3170413"/>
            <a:ext cx="1404257" cy="2163588"/>
          </a:xfrm>
          <a:prstGeom prst="bentArrow">
            <a:avLst/>
          </a:prstGeom>
          <a:solidFill>
            <a:srgbClr val="C48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BD40009-4529-40B4-B81B-A4A2C2BC1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931" r="95417">
                        <a14:foregroundMark x1="10000" y1="41736" x2="8750" y2="29514"/>
                        <a14:foregroundMark x1="12222" y1="53472" x2="7917" y2="59931"/>
                        <a14:foregroundMark x1="7917" y1="59931" x2="4931" y2="61250"/>
                        <a14:foregroundMark x1="91597" y1="49514" x2="95417" y2="50139"/>
                        <a14:foregroundMark x1="39236" y1="43819" x2="41389" y2="35903"/>
                        <a14:foregroundMark x1="41389" y1="35903" x2="48333" y2="34583"/>
                        <a14:foregroundMark x1="48333" y1="34583" x2="48889" y2="34931"/>
                        <a14:foregroundMark x1="42847" y1="46319" x2="42222" y2="396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0417" y="1572986"/>
            <a:ext cx="6455229" cy="645522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B063795-5854-420A-B67F-8718002ABCD5}"/>
              </a:ext>
            </a:extLst>
          </p:cNvPr>
          <p:cNvSpPr/>
          <p:nvPr/>
        </p:nvSpPr>
        <p:spPr>
          <a:xfrm>
            <a:off x="7018638" y="4329023"/>
            <a:ext cx="1468841" cy="14374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57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8C3B2C-CAFB-46D1-9123-01D0CFB8AEE5}"/>
              </a:ext>
            </a:extLst>
          </p:cNvPr>
          <p:cNvGrpSpPr/>
          <p:nvPr/>
        </p:nvGrpSpPr>
        <p:grpSpPr>
          <a:xfrm>
            <a:off x="283029" y="1080078"/>
            <a:ext cx="3606090" cy="2090335"/>
            <a:chOff x="4748171" y="3982177"/>
            <a:chExt cx="3953535" cy="224503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37D7F6E-B23C-4D9B-AECD-DC28550F603D}"/>
                </a:ext>
              </a:extLst>
            </p:cNvPr>
            <p:cNvGrpSpPr/>
            <p:nvPr/>
          </p:nvGrpSpPr>
          <p:grpSpPr>
            <a:xfrm>
              <a:off x="4748171" y="3982177"/>
              <a:ext cx="3938631" cy="2245031"/>
              <a:chOff x="457200" y="1295123"/>
              <a:chExt cx="3938631" cy="2245031"/>
            </a:xfrm>
          </p:grpSpPr>
          <p:sp>
            <p:nvSpPr>
              <p:cNvPr id="18" name="제목 5">
                <a:extLst>
                  <a:ext uri="{FF2B5EF4-FFF2-40B4-BE49-F238E27FC236}">
                    <a16:creationId xmlns:a16="http://schemas.microsoft.com/office/drawing/2014/main" id="{7F8DB434-C3EA-4F62-83C8-21663442431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1" y="1295123"/>
                <a:ext cx="3938630" cy="2245031"/>
              </a:xfrm>
              <a:prstGeom prst="rect">
                <a:avLst/>
              </a:prstGeom>
              <a:solidFill>
                <a:srgbClr val="F9FD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rgbClr val="0000CC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2pPr>
                <a:lvl3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3pPr>
                <a:lvl4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4pPr>
                <a:lvl5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5pPr>
                <a:lvl6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endParaRPr kumimoji="0" lang="en-US" altLang="ko-KR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155795-5E0B-405E-82CA-31BAD9F75760}"/>
                  </a:ext>
                </a:extLst>
              </p:cNvPr>
              <p:cNvSpPr txBox="1"/>
              <p:nvPr/>
            </p:nvSpPr>
            <p:spPr>
              <a:xfrm>
                <a:off x="457200" y="1295123"/>
                <a:ext cx="360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4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1" name="Picture 2" descr="Robotic race car platform from Univ. of Washington designed to speed  research around A.I. - GeekWire">
              <a:extLst>
                <a:ext uri="{FF2B5EF4-FFF2-40B4-BE49-F238E27FC236}">
                  <a16:creationId xmlns:a16="http://schemas.microsoft.com/office/drawing/2014/main" id="{BB99985E-BF17-46F9-9E9A-85975C6FF6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000" b="96905" l="10000" r="90159">
                          <a14:foregroundMark x1="16825" y1="50476" x2="14127" y2="83095"/>
                          <a14:foregroundMark x1="14127" y1="83095" x2="13810" y2="84286"/>
                          <a14:foregroundMark x1="13333" y1="97857" x2="34444" y2="96905"/>
                          <a14:foregroundMark x1="34444" y1="96905" x2="81905" y2="96905"/>
                          <a14:foregroundMark x1="81905" y1="96905" x2="90317" y2="96429"/>
                          <a14:foregroundMark x1="43333" y1="8095" x2="53333" y2="10238"/>
                          <a14:foregroundMark x1="46508" y1="5000" x2="51270" y2="6667"/>
                          <a14:foregroundMark x1="51587" y1="5000" x2="55079" y2="5000"/>
                          <a14:foregroundMark x1="55079" y1="5000" x2="57143" y2="5476"/>
                          <a14:foregroundMark x1="40159" y1="6190" x2="40159" y2="61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79" t="31659" r="24568" b="26879"/>
            <a:stretch/>
          </p:blipFill>
          <p:spPr bwMode="auto">
            <a:xfrm>
              <a:off x="5746733" y="4308359"/>
              <a:ext cx="1941505" cy="1090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921A4E1-4C5B-4407-86F9-04912ED2DF5E}"/>
                </a:ext>
              </a:extLst>
            </p:cNvPr>
            <p:cNvSpPr/>
            <p:nvPr/>
          </p:nvSpPr>
          <p:spPr>
            <a:xfrm>
              <a:off x="5914238" y="4286789"/>
              <a:ext cx="1501629" cy="94794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A11900-614E-4BC8-B6B9-80B004FFA34F}"/>
                </a:ext>
              </a:extLst>
            </p:cNvPr>
            <p:cNvSpPr txBox="1"/>
            <p:nvPr/>
          </p:nvSpPr>
          <p:spPr>
            <a:xfrm>
              <a:off x="4763075" y="5758228"/>
              <a:ext cx="39386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rgbClr val="993300"/>
                  </a:solidFill>
                </a:rPr>
                <a:t>내부가 너무 좁아 배선이 불편하다</a:t>
              </a:r>
              <a:r>
                <a:rPr lang="en-US" altLang="ko-KR" sz="1800" b="1" dirty="0">
                  <a:solidFill>
                    <a:srgbClr val="993300"/>
                  </a:solidFill>
                </a:rPr>
                <a:t>.</a:t>
              </a:r>
              <a:endParaRPr lang="ko-KR" altLang="en-US" sz="1800" b="1" dirty="0">
                <a:solidFill>
                  <a:srgbClr val="993300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BD40009-4529-40B4-B81B-A4A2C2BC1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931" r="95417">
                        <a14:foregroundMark x1="10000" y1="41736" x2="8750" y2="29514"/>
                        <a14:foregroundMark x1="12222" y1="53472" x2="7917" y2="59931"/>
                        <a14:foregroundMark x1="7917" y1="59931" x2="4931" y2="61250"/>
                        <a14:foregroundMark x1="91597" y1="49514" x2="95417" y2="50139"/>
                        <a14:foregroundMark x1="39236" y1="43819" x2="41389" y2="35903"/>
                        <a14:foregroundMark x1="41389" y1="35903" x2="48333" y2="34583"/>
                        <a14:foregroundMark x1="48333" y1="34583" x2="48889" y2="34931"/>
                        <a14:foregroundMark x1="42847" y1="46319" x2="42222" y2="396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0417" y="1572986"/>
            <a:ext cx="6455229" cy="64552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DC0669-17DC-44CE-835E-52578443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</a:t>
            </a:r>
            <a:r>
              <a:rPr lang="en-US" altLang="ko-KR" dirty="0"/>
              <a:t>- (4)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5E85D-7133-42BD-BE65-E48AE2CEEF12}"/>
              </a:ext>
            </a:extLst>
          </p:cNvPr>
          <p:cNvSpPr txBox="1"/>
          <p:nvPr/>
        </p:nvSpPr>
        <p:spPr>
          <a:xfrm>
            <a:off x="3988789" y="1208807"/>
            <a:ext cx="487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양 사이드 면적을 넓혀 배선 공간을 넉넉히 </a:t>
            </a:r>
            <a:r>
              <a:rPr lang="en-US" altLang="ko-KR" sz="1800" b="1" dirty="0">
                <a:solidFill>
                  <a:srgbClr val="FF0000"/>
                </a:solidFill>
              </a:rPr>
              <a:t/>
            </a:r>
            <a:br>
              <a:rPr lang="en-US" altLang="ko-KR" sz="1800" b="1" dirty="0">
                <a:solidFill>
                  <a:srgbClr val="FF0000"/>
                </a:solidFill>
              </a:rPr>
            </a:br>
            <a:r>
              <a:rPr lang="ko-KR" altLang="en-US" sz="1800" b="1" dirty="0">
                <a:solidFill>
                  <a:srgbClr val="FF0000"/>
                </a:solidFill>
              </a:rPr>
              <a:t>확보함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60F5B278-01D2-4177-926B-2BB51B994630}"/>
              </a:ext>
            </a:extLst>
          </p:cNvPr>
          <p:cNvSpPr/>
          <p:nvPr/>
        </p:nvSpPr>
        <p:spPr>
          <a:xfrm flipV="1">
            <a:off x="1029965" y="3170413"/>
            <a:ext cx="1404257" cy="2163588"/>
          </a:xfrm>
          <a:prstGeom prst="bentArrow">
            <a:avLst/>
          </a:prstGeom>
          <a:solidFill>
            <a:srgbClr val="C48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D9239B-9250-4F37-AC53-2A496C60C1A9}"/>
              </a:ext>
            </a:extLst>
          </p:cNvPr>
          <p:cNvSpPr/>
          <p:nvPr/>
        </p:nvSpPr>
        <p:spPr>
          <a:xfrm>
            <a:off x="4856813" y="3547226"/>
            <a:ext cx="1116768" cy="942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A3AD16-7B8B-4F7A-A785-506C5BF23FC6}"/>
              </a:ext>
            </a:extLst>
          </p:cNvPr>
          <p:cNvSpPr/>
          <p:nvPr/>
        </p:nvSpPr>
        <p:spPr>
          <a:xfrm>
            <a:off x="5046998" y="5331314"/>
            <a:ext cx="2404228" cy="5329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519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8FC42C2-F3BA-4849-A885-CAE7425FBF97}"/>
              </a:ext>
            </a:extLst>
          </p:cNvPr>
          <p:cNvGrpSpPr/>
          <p:nvPr/>
        </p:nvGrpSpPr>
        <p:grpSpPr>
          <a:xfrm>
            <a:off x="283030" y="1080078"/>
            <a:ext cx="3606090" cy="2090335"/>
            <a:chOff x="457200" y="1295123"/>
            <a:chExt cx="3938631" cy="22450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6B00F8-369B-4681-910C-D4F3E737442F}"/>
                </a:ext>
              </a:extLst>
            </p:cNvPr>
            <p:cNvGrpSpPr/>
            <p:nvPr/>
          </p:nvGrpSpPr>
          <p:grpSpPr>
            <a:xfrm>
              <a:off x="457200" y="1295123"/>
              <a:ext cx="3938631" cy="2245031"/>
              <a:chOff x="457200" y="1295123"/>
              <a:chExt cx="3938631" cy="2245031"/>
            </a:xfrm>
          </p:grpSpPr>
          <p:sp>
            <p:nvSpPr>
              <p:cNvPr id="25" name="제목 5">
                <a:extLst>
                  <a:ext uri="{FF2B5EF4-FFF2-40B4-BE49-F238E27FC236}">
                    <a16:creationId xmlns:a16="http://schemas.microsoft.com/office/drawing/2014/main" id="{4A8A1B62-AACE-4BA0-B367-0E865172B2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1" y="1295123"/>
                <a:ext cx="3938630" cy="2245031"/>
              </a:xfrm>
              <a:prstGeom prst="rect">
                <a:avLst/>
              </a:prstGeom>
              <a:solidFill>
                <a:srgbClr val="F9FD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rgbClr val="0000CC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2pPr>
                <a:lvl3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3pPr>
                <a:lvl4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4pPr>
                <a:lvl5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5pPr>
                <a:lvl6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endParaRPr kumimoji="0" lang="en-US" altLang="ko-KR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E140A3-B292-4EF8-B7B8-146B6013FC11}"/>
                  </a:ext>
                </a:extLst>
              </p:cNvPr>
              <p:cNvSpPr txBox="1"/>
              <p:nvPr/>
            </p:nvSpPr>
            <p:spPr>
              <a:xfrm>
                <a:off x="457200" y="1295123"/>
                <a:ext cx="360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5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02CE3D-129D-4AC6-9F0B-8EB3D765B05B}"/>
                </a:ext>
              </a:extLst>
            </p:cNvPr>
            <p:cNvSpPr txBox="1"/>
            <p:nvPr/>
          </p:nvSpPr>
          <p:spPr>
            <a:xfrm>
              <a:off x="457200" y="3029432"/>
              <a:ext cx="39386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>
                  <a:solidFill>
                    <a:srgbClr val="993300"/>
                  </a:solidFill>
                </a:rPr>
                <a:t>차체가 무거워서 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가라앉는다</a:t>
              </a:r>
              <a:r>
                <a:rPr lang="en-US" altLang="ko-KR" sz="1800" b="1" dirty="0">
                  <a:solidFill>
                    <a:srgbClr val="993300"/>
                  </a:solidFill>
                </a:rPr>
                <a:t>.</a:t>
              </a:r>
              <a:endParaRPr lang="ko-KR" altLang="en-US" sz="1800" b="1" dirty="0">
                <a:solidFill>
                  <a:srgbClr val="993300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573A8E4-6571-4E80-9405-16B30E5CF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13" b="94375" l="1389" r="97500">
                          <a14:foregroundMark x1="18889" y1="46250" x2="18889" y2="46250"/>
                          <a14:foregroundMark x1="18889" y1="46250" x2="33333" y2="55208"/>
                          <a14:foregroundMark x1="33333" y1="55208" x2="52222" y2="56667"/>
                          <a14:foregroundMark x1="52222" y1="56667" x2="70000" y2="51146"/>
                          <a14:foregroundMark x1="70000" y1="51146" x2="73333" y2="45313"/>
                          <a14:foregroundMark x1="60833" y1="50000" x2="57917" y2="52500"/>
                          <a14:foregroundMark x1="57917" y1="52188" x2="56806" y2="52188"/>
                          <a14:foregroundMark x1="51250" y1="51979" x2="32083" y2="49792"/>
                          <a14:foregroundMark x1="32083" y1="49792" x2="51944" y2="50729"/>
                          <a14:foregroundMark x1="51944" y1="50729" x2="33472" y2="46771"/>
                          <a14:foregroundMark x1="33472" y1="46771" x2="52361" y2="46979"/>
                          <a14:foregroundMark x1="52361" y1="46979" x2="34167" y2="52188"/>
                          <a14:foregroundMark x1="34167" y1="52188" x2="35694" y2="52500"/>
                          <a14:foregroundMark x1="64444" y1="49063" x2="60139" y2="49271"/>
                          <a14:foregroundMark x1="60833" y1="46771" x2="68750" y2="49271"/>
                          <a14:foregroundMark x1="34028" y1="46563" x2="30694" y2="47813"/>
                          <a14:foregroundMark x1="28750" y1="46771" x2="30694" y2="46979"/>
                          <a14:foregroundMark x1="27500" y1="46979" x2="47083" y2="46563"/>
                          <a14:foregroundMark x1="47083" y1="46563" x2="72083" y2="47292"/>
                          <a14:foregroundMark x1="23194" y1="46771" x2="42917" y2="47083"/>
                          <a14:foregroundMark x1="42917" y1="47083" x2="62500" y2="46458"/>
                          <a14:foregroundMark x1="62500" y1="46458" x2="66111" y2="46771"/>
                          <a14:foregroundMark x1="11250" y1="56667" x2="694" y2="68438"/>
                          <a14:foregroundMark x1="694" y1="68438" x2="417" y2="83021"/>
                          <a14:foregroundMark x1="417" y1="83021" x2="6944" y2="68854"/>
                          <a14:foregroundMark x1="6944" y1="68854" x2="5556" y2="61458"/>
                          <a14:foregroundMark x1="1667" y1="58229" x2="1389" y2="76979"/>
                          <a14:foregroundMark x1="89861" y1="52500" x2="99722" y2="68438"/>
                          <a14:foregroundMark x1="99722" y1="68438" x2="91528" y2="55208"/>
                          <a14:foregroundMark x1="91528" y1="55208" x2="97500" y2="55417"/>
                        </a14:backgroundRemoval>
                      </a14:imgEffect>
                    </a14:imgLayer>
                  </a14:imgProps>
                </a:ext>
              </a:extLst>
            </a:blip>
            <a:srcRect t="45508"/>
            <a:stretch/>
          </p:blipFill>
          <p:spPr>
            <a:xfrm>
              <a:off x="1415641" y="1664455"/>
              <a:ext cx="2021748" cy="1468931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8373ADF-972D-4436-93CB-0297851D1922}"/>
                </a:ext>
              </a:extLst>
            </p:cNvPr>
            <p:cNvSpPr/>
            <p:nvPr/>
          </p:nvSpPr>
          <p:spPr>
            <a:xfrm>
              <a:off x="1770077" y="1896892"/>
              <a:ext cx="1300294" cy="809419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ADC0669-17DC-44CE-835E-52578443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</a:t>
            </a:r>
            <a:r>
              <a:rPr lang="en-US" altLang="ko-KR" dirty="0"/>
              <a:t>- (5)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5E85D-7133-42BD-BE65-E48AE2CEEF12}"/>
              </a:ext>
            </a:extLst>
          </p:cNvPr>
          <p:cNvSpPr txBox="1"/>
          <p:nvPr/>
        </p:nvSpPr>
        <p:spPr>
          <a:xfrm>
            <a:off x="3988789" y="1208807"/>
            <a:ext cx="487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</a:rPr>
              <a:t>3D</a:t>
            </a:r>
            <a:r>
              <a:rPr lang="ko-KR" altLang="en-US" sz="1800" b="1" dirty="0">
                <a:solidFill>
                  <a:srgbClr val="FF0000"/>
                </a:solidFill>
              </a:rPr>
              <a:t>프린팅을 할 때 경량 </a:t>
            </a:r>
            <a:r>
              <a:rPr lang="en-US" altLang="ko-KR" sz="1800" b="1" dirty="0">
                <a:solidFill>
                  <a:srgbClr val="FF0000"/>
                </a:solidFill>
              </a:rPr>
              <a:t>PLA</a:t>
            </a:r>
            <a:r>
              <a:rPr lang="ko-KR" altLang="en-US" sz="1800" b="1" dirty="0">
                <a:solidFill>
                  <a:srgbClr val="FF0000"/>
                </a:solidFill>
              </a:rPr>
              <a:t>소재를 사용하여 프레임 무게를 줄임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BC1280-797A-4F6E-B99D-D1DE6F78F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9" b="90000" l="625" r="99792">
                        <a14:foregroundMark x1="37188" y1="5417" x2="43021" y2="20556"/>
                        <a14:foregroundMark x1="43021" y1="20556" x2="44167" y2="21111"/>
                        <a14:foregroundMark x1="42813" y1="69167" x2="53333" y2="73194"/>
                        <a14:foregroundMark x1="54167" y1="73333" x2="54688" y2="73333"/>
                        <a14:foregroundMark x1="82292" y1="64306" x2="77917" y2="69861"/>
                        <a14:foregroundMark x1="77917" y1="69861" x2="81771" y2="77500"/>
                        <a14:foregroundMark x1="81771" y1="77500" x2="87708" y2="75833"/>
                        <a14:foregroundMark x1="87708" y1="75833" x2="86667" y2="67778"/>
                        <a14:foregroundMark x1="86667" y1="67778" x2="81979" y2="64167"/>
                        <a14:foregroundMark x1="79271" y1="59444" x2="85313" y2="60556"/>
                        <a14:foregroundMark x1="85313" y1="60556" x2="90729" y2="64167"/>
                        <a14:foregroundMark x1="90729" y1="64167" x2="91771" y2="67500"/>
                        <a14:foregroundMark x1="76250" y1="60833" x2="72813" y2="67639"/>
                        <a14:foregroundMark x1="72813" y1="67639" x2="73542" y2="76111"/>
                        <a14:foregroundMark x1="73542" y1="76111" x2="78333" y2="80833"/>
                        <a14:foregroundMark x1="78333" y1="80833" x2="78333" y2="80833"/>
                        <a14:foregroundMark x1="66771" y1="43472" x2="60313" y2="39722"/>
                        <a14:foregroundMark x1="60313" y1="39722" x2="59062" y2="37500"/>
                        <a14:foregroundMark x1="59062" y1="37500" x2="62083" y2="33750"/>
                        <a14:foregroundMark x1="35313" y1="40694" x2="21146" y2="37361"/>
                        <a14:foregroundMark x1="21146" y1="37361" x2="21146" y2="37361"/>
                        <a14:foregroundMark x1="12604" y1="60417" x2="15521" y2="69028"/>
                        <a14:foregroundMark x1="15521" y1="69028" x2="13958" y2="78056"/>
                        <a14:foregroundMark x1="13958" y1="78056" x2="7917" y2="80278"/>
                        <a14:foregroundMark x1="7917" y1="80278" x2="6146" y2="72778"/>
                        <a14:foregroundMark x1="6146" y1="72778" x2="9688" y2="65694"/>
                        <a14:foregroundMark x1="9688" y1="65694" x2="11875" y2="63889"/>
                        <a14:foregroundMark x1="12292" y1="58333" x2="18646" y2="60139"/>
                        <a14:foregroundMark x1="18646" y1="60139" x2="22604" y2="66944"/>
                        <a14:foregroundMark x1="22604" y1="66944" x2="23438" y2="75417"/>
                        <a14:foregroundMark x1="23438" y1="75417" x2="21563" y2="82917"/>
                        <a14:foregroundMark x1="21563" y1="82917" x2="18333" y2="84444"/>
                        <a14:foregroundMark x1="6979" y1="58472" x2="3021" y2="65139"/>
                        <a14:foregroundMark x1="3021" y1="65139" x2="729" y2="73333"/>
                        <a14:foregroundMark x1="729" y1="73333" x2="2604" y2="80833"/>
                        <a14:foregroundMark x1="2604" y1="80833" x2="4896" y2="72222"/>
                        <a14:foregroundMark x1="7708" y1="57222" x2="8333" y2="58750"/>
                        <a14:foregroundMark x1="3125" y1="60833" x2="1042" y2="65556"/>
                        <a14:foregroundMark x1="22604" y1="62778" x2="24896" y2="70139"/>
                        <a14:foregroundMark x1="24896" y1="70139" x2="24896" y2="70417"/>
                        <a14:foregroundMark x1="57604" y1="48056" x2="63958" y2="50278"/>
                        <a14:foregroundMark x1="63958" y1="50278" x2="69792" y2="50000"/>
                        <a14:foregroundMark x1="69792" y1="50000" x2="69792" y2="49861"/>
                        <a14:foregroundMark x1="69792" y1="49722" x2="70417" y2="48611"/>
                        <a14:foregroundMark x1="78333" y1="59167" x2="84167" y2="59028"/>
                        <a14:foregroundMark x1="84167" y1="59028" x2="85625" y2="59167"/>
                        <a14:foregroundMark x1="13542" y1="43333" x2="13333" y2="52639"/>
                        <a14:foregroundMark x1="5729" y1="45000" x2="12396" y2="50000"/>
                        <a14:foregroundMark x1="35104" y1="4028" x2="41354" y2="3889"/>
                        <a14:foregroundMark x1="41354" y1="3889" x2="46042" y2="8889"/>
                        <a14:foregroundMark x1="46042" y1="8889" x2="46146" y2="10278"/>
                        <a14:foregroundMark x1="50000" y1="10972" x2="51250" y2="11111"/>
                        <a14:foregroundMark x1="80833" y1="45694" x2="80938" y2="54167"/>
                        <a14:foregroundMark x1="72917" y1="37917" x2="78229" y2="39167"/>
                        <a14:foregroundMark x1="78229" y1="39167" x2="78229" y2="39167"/>
                        <a14:foregroundMark x1="87396" y1="44861" x2="89688" y2="50694"/>
                        <a14:foregroundMark x1="93783" y1="62530" x2="97292" y2="70000"/>
                        <a14:foregroundMark x1="90833" y1="56250" x2="92487" y2="59771"/>
                        <a14:foregroundMark x1="97292" y1="70000" x2="97396" y2="73889"/>
                        <a14:foregroundMark x1="65000" y1="65556" x2="65000" y2="68333"/>
                        <a14:foregroundMark x1="16354" y1="33889" x2="17188" y2="36944"/>
                        <a14:foregroundMark x1="17083" y1="33750" x2="19688" y2="33056"/>
                        <a14:foregroundMark x1="82500" y1="33472" x2="81146" y2="39444"/>
                        <a14:foregroundMark x1="81146" y1="39444" x2="81146" y2="39444"/>
                        <a14:foregroundMark x1="84167" y1="39583" x2="85417" y2="42500"/>
                        <a14:foregroundMark x1="90833" y1="46250" x2="93125" y2="46250"/>
                        <a14:foregroundMark x1="93229" y1="46250" x2="93229" y2="46250"/>
                        <a14:foregroundMark x1="88438" y1="44167" x2="91875" y2="43333"/>
                        <a14:foregroundMark x1="95000" y1="45694" x2="98646" y2="52083"/>
                        <a14:foregroundMark x1="1146" y1="50139" x2="729" y2="51667"/>
                        <a14:foregroundMark x1="28854" y1="61528" x2="36667" y2="62361"/>
                        <a14:foregroundMark x1="55313" y1="46250" x2="49063" y2="45694"/>
                        <a14:foregroundMark x1="96979" y1="51250" x2="99792" y2="54583"/>
                        <a14:backgroundMark x1="2396" y1="55556" x2="2396" y2="57222"/>
                        <a14:backgroundMark x1="30417" y1="70556" x2="30625" y2="73750"/>
                        <a14:backgroundMark x1="30625" y1="73750" x2="30625" y2="73750"/>
                        <a14:backgroundMark x1="83750" y1="54306" x2="88854" y2="56667"/>
                        <a14:backgroundMark x1="91458" y1="60972" x2="93333" y2="63056"/>
                        <a14:backgroundMark x1="97292" y1="55833" x2="97917" y2="56389"/>
                        <a14:backgroundMark x1="97917" y1="56389" x2="98542" y2="57361"/>
                        <a14:backgroundMark x1="99375" y1="58194" x2="99375" y2="58194"/>
                        <a14:backgroundMark x1="21146" y1="16389" x2="24063" y2="20694"/>
                        <a14:backgroundMark x1="8958" y1="34722" x2="3021" y2="35417"/>
                        <a14:backgroundMark x1="3021" y1="35417" x2="2708" y2="36528"/>
                        <a14:backgroundMark x1="23438" y1="25000" x2="29583" y2="26111"/>
                        <a14:backgroundMark x1="65521" y1="74028" x2="67292" y2="7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7911" y="3243674"/>
            <a:ext cx="4156890" cy="311766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B7C9DBC-873E-494C-81F5-1436D8551BE0}"/>
              </a:ext>
            </a:extLst>
          </p:cNvPr>
          <p:cNvSpPr/>
          <p:nvPr/>
        </p:nvSpPr>
        <p:spPr>
          <a:xfrm>
            <a:off x="4145352" y="6228227"/>
            <a:ext cx="612559" cy="266230"/>
          </a:xfrm>
          <a:prstGeom prst="rightArrow">
            <a:avLst/>
          </a:prstGeom>
          <a:solidFill>
            <a:srgbClr val="C48E5F"/>
          </a:solidFill>
          <a:ln>
            <a:solidFill>
              <a:srgbClr val="C48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F4FC1E-C307-4D08-8001-77DC15C62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979" r="94688">
                        <a14:foregroundMark x1="6875" y1="43194" x2="9063" y2="46806"/>
                        <a14:foregroundMark x1="5000" y1="42222" x2="4063" y2="49028"/>
                        <a14:foregroundMark x1="2292" y1="45556" x2="2083" y2="48472"/>
                        <a14:foregroundMark x1="2188" y1="45139" x2="3021" y2="50417"/>
                        <a14:foregroundMark x1="82812" y1="46667" x2="82917" y2="48611"/>
                        <a14:foregroundMark x1="82774" y1="45972" x2="82812" y2="46667"/>
                        <a14:foregroundMark x1="82188" y1="35139" x2="82774" y2="45972"/>
                        <a14:foregroundMark x1="94688" y1="18056" x2="93646" y2="24306"/>
                        <a14:foregroundMark x1="81250" y1="31389" x2="81458" y2="33889"/>
                        <a14:backgroundMark x1="82604" y1="28472" x2="82708" y2="30694"/>
                        <a14:backgroundMark x1="81667" y1="48750" x2="81771" y2="50556"/>
                        <a14:backgroundMark x1="79792" y1="48750" x2="79375" y2="48750"/>
                        <a14:backgroundMark x1="68854" y1="54722" x2="68854" y2="56111"/>
                        <a14:backgroundMark x1="69271" y1="60417" x2="69063" y2="60972"/>
                        <a14:backgroundMark x1="71875" y1="53194" x2="71875" y2="54167"/>
                        <a14:backgroundMark x1="67917" y1="57778" x2="67917" y2="58472"/>
                        <a14:backgroundMark x1="72708" y1="65278" x2="72708" y2="65417"/>
                        <a14:backgroundMark x1="67604" y1="66250" x2="67604" y2="66250"/>
                        <a14:backgroundMark x1="66875" y1="60139" x2="66875" y2="60139"/>
                        <a14:backgroundMark x1="81354" y1="46667" x2="81354" y2="46667"/>
                        <a14:backgroundMark x1="81563" y1="45972" x2="81563" y2="45972"/>
                        <a14:backgroundMark x1="79375" y1="45972" x2="79375" y2="45972"/>
                        <a14:backgroundMark x1="76146" y1="40972" x2="76563" y2="41111"/>
                        <a14:backgroundMark x1="74792" y1="36806" x2="74167" y2="37083"/>
                        <a14:backgroundMark x1="8542" y1="55556" x2="8125" y2="55833"/>
                        <a14:backgroundMark x1="8958" y1="65278" x2="9583" y2="65972"/>
                        <a14:backgroundMark x1="13958" y1="64722" x2="15000" y2="64861"/>
                        <a14:backgroundMark x1="15104" y1="68611" x2="15937" y2="69306"/>
                        <a14:backgroundMark x1="21250" y1="65417" x2="21458" y2="65972"/>
                        <a14:backgroundMark x1="18750" y1="61944" x2="18750" y2="62500"/>
                        <a14:backgroundMark x1="21354" y1="61389" x2="21042" y2="61806"/>
                        <a14:backgroundMark x1="19688" y1="60972" x2="19479" y2="60972"/>
                        <a14:backgroundMark x1="12604" y1="41528" x2="13229" y2="42500"/>
                        <a14:backgroundMark x1="13542" y1="33194" x2="12917" y2="3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243674"/>
            <a:ext cx="4691171" cy="3518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522014-D5A0-42FC-8ECC-4E940F3F718F}"/>
              </a:ext>
            </a:extLst>
          </p:cNvPr>
          <p:cNvSpPr txBox="1"/>
          <p:nvPr/>
        </p:nvSpPr>
        <p:spPr>
          <a:xfrm>
            <a:off x="1405442" y="6161287"/>
            <a:ext cx="133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3753g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8AB8B-440C-4A18-B353-27ACF8834C0A}"/>
              </a:ext>
            </a:extLst>
          </p:cNvPr>
          <p:cNvSpPr txBox="1"/>
          <p:nvPr/>
        </p:nvSpPr>
        <p:spPr>
          <a:xfrm>
            <a:off x="6096613" y="6094347"/>
            <a:ext cx="133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3290g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33441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125009"/>
            <a:ext cx="8229600" cy="66198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Future Plan</a:t>
            </a:r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392154"/>
              </p:ext>
            </p:extLst>
          </p:nvPr>
        </p:nvGraphicFramePr>
        <p:xfrm>
          <a:off x="320038" y="1025545"/>
          <a:ext cx="8503921" cy="4806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6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361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/>
                        <a:t>하드웨어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lang="ko-KR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프린터로 만든 재료로 구성된 차체와 아크릴로 만든 차체의 무게</a:t>
                      </a: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주행속도</a:t>
                      </a: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조향 안전성</a:t>
                      </a: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내구도를 테스트 해본다</a:t>
                      </a: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종합적으로 비교하여 더 좋은 성능을 가지는 차체로 하드웨어를 구성할 예정이다</a:t>
                      </a: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5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8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센서의 위치를 변경시켜가며 테스트하여 측정값의 오차가 가장 적은 위치로 재구성 할 예정이다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849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/>
                        <a:t>소프트웨어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초음파 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현재 사용하지 않는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</a:rPr>
                        <a:t>push_button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</a:rPr>
                        <a:t>노드를 수정하여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</a:rPr>
                        <a:t>초음파 센서 노드로 활용할 예정이다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36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IMU</a:t>
                      </a:r>
                      <a:r>
                        <a:rPr lang="en-US" altLang="ko-KR" sz="2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tx1"/>
                          </a:solidFill>
                        </a:rPr>
                        <a:t>센서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오픈소스를 활용하여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추가 노드를 구성하고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이를 이용하여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방향 전환 시 차량의 속도를 조절할 예정이다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718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SLAM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현재 사용 중인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slam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알고리즘인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</a:rPr>
                        <a:t>gmapping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을 오픈 소스를 이용하여 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Google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600" dirty="0"/>
                        <a:t>Cartographer</a:t>
                      </a:r>
                      <a:r>
                        <a:rPr lang="ko-KR" altLang="en-US" sz="1600" dirty="0"/>
                        <a:t>로 교체하고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그 둘의 성능을 비교해</a:t>
                      </a:r>
                      <a:r>
                        <a:rPr lang="ko-KR" altLang="en-US" sz="1600" baseline="0" dirty="0"/>
                        <a:t> 볼 예정이다</a:t>
                      </a:r>
                      <a:r>
                        <a:rPr lang="en-US" altLang="ko-KR" sz="1600" baseline="0" dirty="0"/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E369C-58BD-4F35-8797-4E4A47DA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달성 가능성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DCF323-1951-4E12-9D8C-F6D72968F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99908"/>
              </p:ext>
            </p:extLst>
          </p:nvPr>
        </p:nvGraphicFramePr>
        <p:xfrm>
          <a:off x="1627681" y="1386590"/>
          <a:ext cx="5888638" cy="45120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31635">
                  <a:extLst>
                    <a:ext uri="{9D8B030D-6E8A-4147-A177-3AD203B41FA5}">
                      <a16:colId xmlns:a16="http://schemas.microsoft.com/office/drawing/2014/main" val="4111684236"/>
                    </a:ext>
                  </a:extLst>
                </a:gridCol>
                <a:gridCol w="757003">
                  <a:extLst>
                    <a:ext uri="{9D8B030D-6E8A-4147-A177-3AD203B41FA5}">
                      <a16:colId xmlns:a16="http://schemas.microsoft.com/office/drawing/2014/main" val="2407987268"/>
                    </a:ext>
                  </a:extLst>
                </a:gridCol>
              </a:tblGrid>
              <a:tr h="6445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주차 계획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517246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차량 프레임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013168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초음파 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39271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19624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Depth Camera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760719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SLAM </a:t>
                      </a:r>
                      <a:r>
                        <a:rPr lang="ko-KR" altLang="en-US" dirty="0"/>
                        <a:t>알고리즘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747683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GPS &amp; LTE </a:t>
                      </a:r>
                      <a:r>
                        <a:rPr lang="ko-KR" altLang="en-US" dirty="0"/>
                        <a:t>탑재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300470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D017EBA3-5F22-49DF-BC61-FCD77EB45085}"/>
              </a:ext>
            </a:extLst>
          </p:cNvPr>
          <p:cNvSpPr/>
          <p:nvPr/>
        </p:nvSpPr>
        <p:spPr>
          <a:xfrm>
            <a:off x="6932951" y="2188564"/>
            <a:ext cx="382249" cy="3747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D1856C6-4F3C-497E-9030-960DDEBC28DA}"/>
              </a:ext>
            </a:extLst>
          </p:cNvPr>
          <p:cNvSpPr/>
          <p:nvPr/>
        </p:nvSpPr>
        <p:spPr>
          <a:xfrm>
            <a:off x="6947941" y="4722944"/>
            <a:ext cx="374754" cy="374754"/>
          </a:xfrm>
          <a:prstGeom prst="triangl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C8F41D7-8836-497E-8C95-6B70A5918F2C}"/>
              </a:ext>
            </a:extLst>
          </p:cNvPr>
          <p:cNvSpPr/>
          <p:nvPr/>
        </p:nvSpPr>
        <p:spPr>
          <a:xfrm>
            <a:off x="6962931" y="5448925"/>
            <a:ext cx="382249" cy="262328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DFE91B-E65F-4E90-BC86-2487EEE8B0C1}"/>
              </a:ext>
            </a:extLst>
          </p:cNvPr>
          <p:cNvSpPr/>
          <p:nvPr/>
        </p:nvSpPr>
        <p:spPr>
          <a:xfrm>
            <a:off x="6932951" y="2814664"/>
            <a:ext cx="382249" cy="3747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가산 접합 18">
            <a:extLst>
              <a:ext uri="{FF2B5EF4-FFF2-40B4-BE49-F238E27FC236}">
                <a16:creationId xmlns:a16="http://schemas.microsoft.com/office/drawing/2014/main" id="{FC8E649A-2A89-4F9A-8599-72CA3D4F2E8C}"/>
              </a:ext>
            </a:extLst>
          </p:cNvPr>
          <p:cNvSpPr/>
          <p:nvPr/>
        </p:nvSpPr>
        <p:spPr>
          <a:xfrm>
            <a:off x="6940446" y="4096844"/>
            <a:ext cx="374754" cy="386518"/>
          </a:xfrm>
          <a:prstGeom prst="flowChartSummingJunction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2B0BC2A-309A-4368-8416-8808297F9B3E}"/>
              </a:ext>
            </a:extLst>
          </p:cNvPr>
          <p:cNvSpPr/>
          <p:nvPr/>
        </p:nvSpPr>
        <p:spPr>
          <a:xfrm>
            <a:off x="6947941" y="3449822"/>
            <a:ext cx="374754" cy="374754"/>
          </a:xfrm>
          <a:prstGeom prst="triangl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EF149-7085-4D7A-8D2F-A20E2CC0366B}"/>
              </a:ext>
            </a:extLst>
          </p:cNvPr>
          <p:cNvSpPr txBox="1"/>
          <p:nvPr/>
        </p:nvSpPr>
        <p:spPr>
          <a:xfrm>
            <a:off x="4759376" y="5920354"/>
            <a:ext cx="4789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월 </a:t>
            </a:r>
            <a:r>
              <a:rPr lang="en-US" altLang="ko-KR" b="1" dirty="0">
                <a:solidFill>
                  <a:srgbClr val="FF0000"/>
                </a:solidFill>
              </a:rPr>
              <a:t>22</a:t>
            </a:r>
            <a:r>
              <a:rPr lang="ko-KR" altLang="en-US" b="1" dirty="0">
                <a:solidFill>
                  <a:srgbClr val="FF0000"/>
                </a:solidFill>
              </a:rPr>
              <a:t>일 이후에도 연구를 이어 나갈 예정</a:t>
            </a:r>
          </a:p>
        </p:txBody>
      </p:sp>
    </p:spTree>
    <p:extLst>
      <p:ext uri="{BB962C8B-B14F-4D97-AF65-F5344CB8AC3E}">
        <p14:creationId xmlns:p14="http://schemas.microsoft.com/office/powerpoint/2010/main" val="1451518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역할분담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57199" y="1753552"/>
          <a:ext cx="8229600" cy="3352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7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2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고동현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/>
                        <a:t>차량</a:t>
                      </a:r>
                      <a:r>
                        <a:rPr lang="ko-KR" altLang="en-US" sz="1500" baseline="0"/>
                        <a:t> 하드웨어의 전체적 구상 및</a:t>
                      </a:r>
                      <a:r>
                        <a:rPr lang="en-US" altLang="ko-KR" sz="1500" baseline="0"/>
                        <a:t>,  </a:t>
                      </a:r>
                      <a:r>
                        <a:rPr lang="ko-KR" altLang="en-US" sz="1500" baseline="0"/>
                        <a:t>간략한 도면 설계</a:t>
                      </a:r>
                      <a:endParaRPr lang="ko-KR" altLang="en-US" sz="1500"/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김하림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500"/>
                        <a:t>차량</a:t>
                      </a:r>
                      <a:r>
                        <a:rPr lang="ko-KR" altLang="en-US" sz="1500" baseline="0"/>
                        <a:t> 하드웨어의 전체적 구상 및</a:t>
                      </a:r>
                      <a:r>
                        <a:rPr lang="en-US" altLang="ko-KR" sz="1500" baseline="0"/>
                        <a:t>,  </a:t>
                      </a:r>
                      <a:r>
                        <a:rPr lang="ko-KR" altLang="en-US" sz="1500" baseline="0"/>
                        <a:t>간략한 도면 설계</a:t>
                      </a:r>
                      <a:endParaRPr lang="ko-KR" altLang="en-US" sz="1500"/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박유나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/>
                        <a:t>Depth_camera</a:t>
                      </a:r>
                      <a:r>
                        <a:rPr lang="en-US" altLang="ko-KR" sz="1500" baseline="0"/>
                        <a:t> </a:t>
                      </a:r>
                      <a:r>
                        <a:rPr lang="ko-KR" altLang="en-US" sz="1500" baseline="0"/>
                        <a:t>노드 상태 확인 및</a:t>
                      </a:r>
                      <a:r>
                        <a:rPr lang="en-US" altLang="ko-KR" sz="1500" baseline="0"/>
                        <a:t>, </a:t>
                      </a:r>
                      <a:r>
                        <a:rPr lang="ko-KR" altLang="en-US" sz="1500" baseline="0"/>
                        <a:t>오픈 소스를 이용한 활용 방안 계획</a:t>
                      </a:r>
                      <a:endParaRPr lang="ko-KR" altLang="en-US" sz="1500"/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손형섭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/>
                        <a:t>외부 통신 모듈을 이용한 실외 통신 방식 조사 및</a:t>
                      </a:r>
                      <a:r>
                        <a:rPr lang="en-US" altLang="ko-KR" sz="1500"/>
                        <a:t>, </a:t>
                      </a:r>
                      <a:r>
                        <a:rPr lang="ko-KR" altLang="en-US" sz="1500"/>
                        <a:t>오픈소스를 이용한 활용방안 계획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양성은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/>
                        <a:t>비활성화된 </a:t>
                      </a:r>
                      <a:r>
                        <a:rPr lang="en-US" altLang="ko-KR" sz="1500"/>
                        <a:t>Push_button</a:t>
                      </a:r>
                      <a:r>
                        <a:rPr lang="ko-KR" altLang="en-US" sz="1500" baseline="0"/>
                        <a:t> 노드를 수정해 초음파 센서를 활용하는 방안 계획</a:t>
                      </a:r>
                      <a:endParaRPr lang="ko-KR" altLang="en-US" sz="1500"/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원해연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/>
                        <a:t>Depth_camera</a:t>
                      </a:r>
                      <a:r>
                        <a:rPr lang="ko-KR" altLang="en-US" sz="1500"/>
                        <a:t>에 내장된 </a:t>
                      </a:r>
                      <a:r>
                        <a:rPr lang="en-US" altLang="ko-KR" sz="1500"/>
                        <a:t>IMU</a:t>
                      </a:r>
                      <a:r>
                        <a:rPr lang="ko-KR" altLang="en-US" sz="1500"/>
                        <a:t>센서 확인 및 오픈소스를 이용한 활용 방안계획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이수영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/>
                        <a:t>다양한 </a:t>
                      </a:r>
                      <a:r>
                        <a:rPr lang="en-US" altLang="ko-KR" sz="1600"/>
                        <a:t>slam</a:t>
                      </a:r>
                      <a:r>
                        <a:rPr lang="ko-KR" altLang="en-US" sz="1600"/>
                        <a:t>방식에 대한 조사 및</a:t>
                      </a:r>
                      <a:r>
                        <a:rPr lang="en-US" altLang="ko-KR" sz="1600"/>
                        <a:t>, Cartographer </a:t>
                      </a:r>
                      <a:r>
                        <a:rPr lang="ko-KR" altLang="en-US" sz="1600"/>
                        <a:t>오픈소스를 이용한 활용방안 계획</a:t>
                      </a:r>
                      <a:endParaRPr lang="ko-KR" altLang="en-US" sz="1500"/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역할분담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496010"/>
              </p:ext>
            </p:extLst>
          </p:nvPr>
        </p:nvGraphicFramePr>
        <p:xfrm>
          <a:off x="457199" y="1945640"/>
          <a:ext cx="8229600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7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2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고동현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500"/>
                        <a:t>센서 위치 고려를 한 설계도면 제안 및 설계 도면 작성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김하림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/>
                        <a:t>설계 도면을 바탕으로 </a:t>
                      </a:r>
                      <a:r>
                        <a:rPr lang="en-US" altLang="ko-KR" sz="1500" dirty="0"/>
                        <a:t>CAD </a:t>
                      </a:r>
                      <a:r>
                        <a:rPr lang="ko-KR" altLang="en-US" sz="1500" dirty="0"/>
                        <a:t>파일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 err="1"/>
                        <a:t>카티아</a:t>
                      </a:r>
                      <a:r>
                        <a:rPr lang="ko-KR" altLang="en-US" sz="1500" dirty="0"/>
                        <a:t> 프로그램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 작성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박유나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/>
                        <a:t>변경된 차량 하드웨어를 적용하기 위한 </a:t>
                      </a:r>
                      <a:r>
                        <a:rPr lang="en-US" altLang="ko-KR" sz="1500"/>
                        <a:t>tf</a:t>
                      </a:r>
                      <a:r>
                        <a:rPr lang="ko-KR" altLang="en-US" sz="1500"/>
                        <a:t>에 관한 자료 조사</a:t>
                      </a:r>
                      <a:r>
                        <a:rPr lang="en-US" altLang="ko-KR" sz="1500"/>
                        <a:t> 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손형섭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/>
                        <a:t>초음파 센서 곡률 반경 실험 및 </a:t>
                      </a:r>
                      <a:r>
                        <a:rPr lang="en-US" altLang="ko-KR" sz="1500"/>
                        <a:t>IMU </a:t>
                      </a:r>
                      <a:r>
                        <a:rPr lang="ko-KR" altLang="en-US" sz="1500"/>
                        <a:t>센서 실험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양성은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dirty="0"/>
                        <a:t>CAD </a:t>
                      </a:r>
                      <a:r>
                        <a:rPr lang="ko-KR" altLang="en-US" sz="1500" dirty="0"/>
                        <a:t>파일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 err="1"/>
                        <a:t>카티아</a:t>
                      </a:r>
                      <a:r>
                        <a:rPr lang="ko-KR" altLang="en-US" sz="1500" dirty="0"/>
                        <a:t> 프로그램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수정한 후 </a:t>
                      </a:r>
                      <a:r>
                        <a:rPr lang="en-US" altLang="ko-KR" sz="1500" dirty="0"/>
                        <a:t>3D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 err="1"/>
                        <a:t>프린팅</a:t>
                      </a:r>
                      <a:r>
                        <a:rPr lang="ko-KR" altLang="en-US" sz="1500" baseline="0" dirty="0"/>
                        <a:t> 작업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원해연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Ros</a:t>
                      </a:r>
                      <a:r>
                        <a:rPr lang="ko-KR" altLang="en-US" sz="1500"/>
                        <a:t>에서 적용 가능한 센서조사</a:t>
                      </a:r>
                      <a:r>
                        <a:rPr lang="en-US" altLang="ko-KR" sz="1500"/>
                        <a:t>,</a:t>
                      </a:r>
                      <a:r>
                        <a:rPr lang="en-US" altLang="ko-KR" sz="1500" baseline="0"/>
                        <a:t> </a:t>
                      </a:r>
                      <a:r>
                        <a:rPr lang="ko-KR" altLang="en-US" sz="1500" baseline="0"/>
                        <a:t>필요한 재료 목록 정리 및</a:t>
                      </a:r>
                      <a:r>
                        <a:rPr lang="en-US" altLang="ko-KR" sz="1500" baseline="0"/>
                        <a:t>, </a:t>
                      </a:r>
                      <a:r>
                        <a:rPr lang="ko-KR" altLang="en-US" sz="1500" baseline="0"/>
                        <a:t>재료구매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이수영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하드웨어 스펙 파악 및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각 센서의 오차율 파악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3E628-738B-4340-BD9B-0FDF97E0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299257" y="1703671"/>
            <a:ext cx="8470008" cy="3780217"/>
            <a:chOff x="299257" y="1703671"/>
            <a:chExt cx="8470008" cy="378021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E18997-5402-4C24-8E0A-AE6817F31D8B}"/>
                </a:ext>
              </a:extLst>
            </p:cNvPr>
            <p:cNvSpPr txBox="1"/>
            <p:nvPr/>
          </p:nvSpPr>
          <p:spPr>
            <a:xfrm>
              <a:off x="4375161" y="3750922"/>
              <a:ext cx="58900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Serial</a:t>
              </a:r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7A44083-26EA-4F37-93D8-203A46424A54}"/>
                </a:ext>
              </a:extLst>
            </p:cNvPr>
            <p:cNvSpPr/>
            <p:nvPr/>
          </p:nvSpPr>
          <p:spPr>
            <a:xfrm>
              <a:off x="2979391" y="1773332"/>
              <a:ext cx="2800308" cy="371055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820E52-899D-4597-AB10-73A6C67F467D}"/>
                </a:ext>
              </a:extLst>
            </p:cNvPr>
            <p:cNvSpPr/>
            <p:nvPr/>
          </p:nvSpPr>
          <p:spPr>
            <a:xfrm>
              <a:off x="299257" y="1773332"/>
              <a:ext cx="2060362" cy="22494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D7A232-4E99-404B-BFD8-AEF101F0E484}"/>
                </a:ext>
              </a:extLst>
            </p:cNvPr>
            <p:cNvSpPr txBox="1"/>
            <p:nvPr/>
          </p:nvSpPr>
          <p:spPr>
            <a:xfrm>
              <a:off x="642565" y="1798039"/>
              <a:ext cx="1387426" cy="351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sensor</a:t>
              </a:r>
              <a:endPara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EC7721-3CE0-4ACB-BEF0-6870A5006B9D}"/>
                </a:ext>
              </a:extLst>
            </p:cNvPr>
            <p:cNvSpPr/>
            <p:nvPr/>
          </p:nvSpPr>
          <p:spPr>
            <a:xfrm>
              <a:off x="516457" y="2356542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Lidar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1464BF-0604-403F-A00C-38164443B395}"/>
                </a:ext>
              </a:extLst>
            </p:cNvPr>
            <p:cNvSpPr/>
            <p:nvPr/>
          </p:nvSpPr>
          <p:spPr>
            <a:xfrm>
              <a:off x="516457" y="2939753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Ultrasonic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5CD533B-BF9A-4581-B7E0-D47B3D3D1E78}"/>
                </a:ext>
              </a:extLst>
            </p:cNvPr>
            <p:cNvSpPr/>
            <p:nvPr/>
          </p:nvSpPr>
          <p:spPr>
            <a:xfrm>
              <a:off x="509126" y="3522963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IMU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C8069B-F601-425F-99F9-5FA075178EE5}"/>
                </a:ext>
              </a:extLst>
            </p:cNvPr>
            <p:cNvSpPr/>
            <p:nvPr/>
          </p:nvSpPr>
          <p:spPr>
            <a:xfrm>
              <a:off x="3324244" y="2068459"/>
              <a:ext cx="2106831" cy="165924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2BEC638-7379-451B-8361-B98D779BB4CE}"/>
                </a:ext>
              </a:extLst>
            </p:cNvPr>
            <p:cNvSpPr/>
            <p:nvPr/>
          </p:nvSpPr>
          <p:spPr>
            <a:xfrm>
              <a:off x="3557558" y="2090883"/>
              <a:ext cx="1639642" cy="35197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Jetson</a:t>
              </a:r>
              <a:r>
                <a:rPr lang="ko-KR" altLang="en-US" b="1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b="1" dirty="0">
                  <a:solidFill>
                    <a:sysClr val="windowText" lastClr="000000"/>
                  </a:solidFill>
                </a:rPr>
                <a:t>nano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7EEF97-CB38-4732-8B26-63FB32AB53BC}"/>
                </a:ext>
              </a:extLst>
            </p:cNvPr>
            <p:cNvSpPr/>
            <p:nvPr/>
          </p:nvSpPr>
          <p:spPr>
            <a:xfrm>
              <a:off x="3324244" y="4087247"/>
              <a:ext cx="2106831" cy="11308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2E980-2600-4651-A37A-1F210B3F7906}"/>
                </a:ext>
              </a:extLst>
            </p:cNvPr>
            <p:cNvSpPr/>
            <p:nvPr/>
          </p:nvSpPr>
          <p:spPr>
            <a:xfrm>
              <a:off x="3559724" y="4105093"/>
              <a:ext cx="1639642" cy="35197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VESC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00F8E21-98A3-4730-BA67-5C70EA3EA87A}"/>
                </a:ext>
              </a:extLst>
            </p:cNvPr>
            <p:cNvSpPr/>
            <p:nvPr/>
          </p:nvSpPr>
          <p:spPr>
            <a:xfrm>
              <a:off x="6652611" y="3855973"/>
              <a:ext cx="2116654" cy="159334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E356EC-940F-42F0-A30D-0DB06566BC17}"/>
                </a:ext>
              </a:extLst>
            </p:cNvPr>
            <p:cNvSpPr/>
            <p:nvPr/>
          </p:nvSpPr>
          <p:spPr>
            <a:xfrm>
              <a:off x="6890928" y="4266998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BLDC Motor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E52F122-B978-4F3C-9D46-1320A2676B20}"/>
                </a:ext>
              </a:extLst>
            </p:cNvPr>
            <p:cNvSpPr/>
            <p:nvPr/>
          </p:nvSpPr>
          <p:spPr>
            <a:xfrm>
              <a:off x="6890928" y="4850100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Servo Motor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EB5DF5-837F-43F7-9E10-C0B659320118}"/>
                </a:ext>
              </a:extLst>
            </p:cNvPr>
            <p:cNvSpPr txBox="1"/>
            <p:nvPr/>
          </p:nvSpPr>
          <p:spPr>
            <a:xfrm>
              <a:off x="7029822" y="3850089"/>
              <a:ext cx="1387426" cy="351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motor</a:t>
              </a:r>
              <a:endPara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0CDCDF-8C40-41E8-9BA2-3E3B96B85AB7}"/>
                </a:ext>
              </a:extLst>
            </p:cNvPr>
            <p:cNvSpPr/>
            <p:nvPr/>
          </p:nvSpPr>
          <p:spPr>
            <a:xfrm>
              <a:off x="6652611" y="1703671"/>
              <a:ext cx="2106831" cy="5673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3203D5A-4FE3-4A33-85F9-D001E4D0F53D}"/>
                </a:ext>
              </a:extLst>
            </p:cNvPr>
            <p:cNvSpPr/>
            <p:nvPr/>
          </p:nvSpPr>
          <p:spPr>
            <a:xfrm>
              <a:off x="6890928" y="1811373"/>
              <a:ext cx="1639642" cy="35197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Bluetooth Controller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EC7721-3CE0-4ACB-BEF0-6870A5006B9D}"/>
                </a:ext>
              </a:extLst>
            </p:cNvPr>
            <p:cNvSpPr/>
            <p:nvPr/>
          </p:nvSpPr>
          <p:spPr>
            <a:xfrm>
              <a:off x="3559724" y="4483555"/>
              <a:ext cx="1639642" cy="54133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Motor </a:t>
              </a:r>
            </a:p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Control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BEC7721-3CE0-4ACB-BEF0-6870A5006B9D}"/>
                </a:ext>
              </a:extLst>
            </p:cNvPr>
            <p:cNvSpPr/>
            <p:nvPr/>
          </p:nvSpPr>
          <p:spPr>
            <a:xfrm>
              <a:off x="3557558" y="2502223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ysClr val="windowText" lastClr="000000"/>
                  </a:solidFill>
                </a:rPr>
                <a:t>Sensor detection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0CDCDF-8C40-41E8-9BA2-3E3B96B85AB7}"/>
                </a:ext>
              </a:extLst>
            </p:cNvPr>
            <p:cNvSpPr/>
            <p:nvPr/>
          </p:nvSpPr>
          <p:spPr>
            <a:xfrm>
              <a:off x="6662434" y="2426005"/>
              <a:ext cx="2106831" cy="9524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3203D5A-4FE3-4A33-85F9-D001E4D0F53D}"/>
                </a:ext>
              </a:extLst>
            </p:cNvPr>
            <p:cNvSpPr/>
            <p:nvPr/>
          </p:nvSpPr>
          <p:spPr>
            <a:xfrm>
              <a:off x="6900751" y="2438642"/>
              <a:ext cx="1639642" cy="35197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Laptop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직선 화살표 연결선 59"/>
            <p:cNvCxnSpPr>
              <a:stCxn id="11" idx="2"/>
              <a:endCxn id="16" idx="0"/>
            </p:cNvCxnSpPr>
            <p:nvPr/>
          </p:nvCxnSpPr>
          <p:spPr>
            <a:xfrm>
              <a:off x="4377659" y="3727700"/>
              <a:ext cx="0" cy="35954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BEC7721-3CE0-4ACB-BEF0-6870A5006B9D}"/>
                </a:ext>
              </a:extLst>
            </p:cNvPr>
            <p:cNvSpPr/>
            <p:nvPr/>
          </p:nvSpPr>
          <p:spPr>
            <a:xfrm>
              <a:off x="3560104" y="3018094"/>
              <a:ext cx="1639642" cy="54664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Command Control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직선 화살표 연결선 62"/>
            <p:cNvCxnSpPr>
              <a:stCxn id="11" idx="3"/>
              <a:endCxn id="25" idx="1"/>
            </p:cNvCxnSpPr>
            <p:nvPr/>
          </p:nvCxnSpPr>
          <p:spPr>
            <a:xfrm flipV="1">
              <a:off x="5431075" y="1987359"/>
              <a:ext cx="1221536" cy="91072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F8FE22-8C3F-4E02-8DEB-BE81D9C2D1F3}"/>
                </a:ext>
              </a:extLst>
            </p:cNvPr>
            <p:cNvSpPr txBox="1"/>
            <p:nvPr/>
          </p:nvSpPr>
          <p:spPr>
            <a:xfrm>
              <a:off x="2376953" y="2879594"/>
              <a:ext cx="5890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Serial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BEC7721-3CE0-4ACB-BEF0-6870A5006B9D}"/>
                </a:ext>
              </a:extLst>
            </p:cNvPr>
            <p:cNvSpPr/>
            <p:nvPr/>
          </p:nvSpPr>
          <p:spPr>
            <a:xfrm>
              <a:off x="6913537" y="2844838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RVIZ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5" name="직선 화살표 연결선 14"/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2359619" y="2898079"/>
              <a:ext cx="964625" cy="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420300-8662-4F71-9FE6-EFB55B3ED35F}"/>
                </a:ext>
              </a:extLst>
            </p:cNvPr>
            <p:cNvSpPr txBox="1"/>
            <p:nvPr/>
          </p:nvSpPr>
          <p:spPr>
            <a:xfrm>
              <a:off x="5803690" y="4388095"/>
              <a:ext cx="58900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Serial</a:t>
              </a:r>
              <a:endParaRPr lang="ko-KR" altLang="en-US" dirty="0"/>
            </a:p>
          </p:txBody>
        </p:sp>
        <p:cxnSp>
          <p:nvCxnSpPr>
            <p:cNvPr id="49" name="직선 화살표 연결선 48"/>
            <p:cNvCxnSpPr>
              <a:stCxn id="16" idx="3"/>
              <a:endCxn id="18" idx="1"/>
            </p:cNvCxnSpPr>
            <p:nvPr/>
          </p:nvCxnSpPr>
          <p:spPr>
            <a:xfrm flipV="1">
              <a:off x="5431075" y="4652646"/>
              <a:ext cx="1221536" cy="1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BE8CAC-7165-4162-80F1-C55A777E39A3}"/>
                </a:ext>
              </a:extLst>
            </p:cNvPr>
            <p:cNvSpPr txBox="1"/>
            <p:nvPr/>
          </p:nvSpPr>
          <p:spPr>
            <a:xfrm>
              <a:off x="5803690" y="2898078"/>
              <a:ext cx="5117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Wi-fi</a:t>
              </a:r>
              <a:endParaRPr lang="ko-KR" altLang="en-US" sz="1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F45B8A0-EE6A-48A6-B054-DA58D285672B}"/>
                </a:ext>
              </a:extLst>
            </p:cNvPr>
            <p:cNvSpPr txBox="1"/>
            <p:nvPr/>
          </p:nvSpPr>
          <p:spPr>
            <a:xfrm rot="19403584">
              <a:off x="5648482" y="2080206"/>
              <a:ext cx="952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Bluetooth</a:t>
              </a:r>
              <a:endParaRPr lang="ko-KR" altLang="en-US" sz="1200" dirty="0"/>
            </a:p>
          </p:txBody>
        </p:sp>
        <p:cxnSp>
          <p:nvCxnSpPr>
            <p:cNvPr id="65" name="직선 화살표 연결선 64"/>
            <p:cNvCxnSpPr>
              <a:stCxn id="11" idx="3"/>
              <a:endCxn id="40" idx="1"/>
            </p:cNvCxnSpPr>
            <p:nvPr/>
          </p:nvCxnSpPr>
          <p:spPr>
            <a:xfrm>
              <a:off x="5431075" y="2898080"/>
              <a:ext cx="1231359" cy="416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739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자율주행 </a:t>
            </a:r>
            <a:r>
              <a:rPr lang="ko-KR" altLang="en-US" sz="2000" dirty="0" err="1"/>
              <a:t>모형차</a:t>
            </a:r>
            <a:r>
              <a:rPr lang="ko-KR" altLang="en-US" sz="2000" dirty="0"/>
              <a:t> 대회 </a:t>
            </a:r>
            <a:r>
              <a:rPr lang="ko-KR" altLang="en-US" sz="2000" dirty="0" err="1"/>
              <a:t>특강자료</a:t>
            </a:r>
            <a:r>
              <a:rPr lang="en-US" altLang="ko-KR" sz="2000" dirty="0"/>
              <a:t>[</a:t>
            </a:r>
            <a:r>
              <a:rPr lang="ko-KR" altLang="en-US" sz="2000" dirty="0"/>
              <a:t>저자</a:t>
            </a:r>
            <a:r>
              <a:rPr lang="en-US" altLang="ko-KR" sz="2000" dirty="0"/>
              <a:t>: </a:t>
            </a:r>
            <a:r>
              <a:rPr lang="ko-KR" altLang="en-US" sz="2000" dirty="0"/>
              <a:t>김동욱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박지혁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사종엽</a:t>
            </a:r>
            <a:r>
              <a:rPr lang="ko-KR" altLang="en-US" sz="2000" dirty="0"/>
              <a:t> </a:t>
            </a:r>
            <a:r>
              <a:rPr lang="en-US" altLang="ko-KR" sz="2000" dirty="0"/>
              <a:t>/ </a:t>
            </a:r>
            <a:r>
              <a:rPr lang="ko-KR" altLang="en-US" sz="2000" dirty="0"/>
              <a:t>영남대학교 자동차기계공학과</a:t>
            </a:r>
            <a:r>
              <a:rPr lang="en-US" altLang="ko-KR" sz="2000" dirty="0"/>
              <a:t>]</a:t>
            </a:r>
          </a:p>
          <a:p>
            <a:r>
              <a:rPr lang="en-US" altLang="ko-KR" sz="2000" dirty="0">
                <a:hlinkClick r:id="rId2"/>
              </a:rPr>
              <a:t>https://mushr.io/tutorials/overview/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4505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en-US" altLang="ko-KR" dirty="0"/>
              <a:t>HW </a:t>
            </a:r>
            <a:r>
              <a:rPr lang="ko-KR" altLang="en-US" dirty="0"/>
              <a:t>도면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963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Lidar, Depth Camera Plate </a:t>
            </a:r>
            <a:r>
              <a:rPr lang="ko-KR" altLang="en-US" dirty="0"/>
              <a:t>및 기둥</a:t>
            </a:r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DFBC534B-0A1F-4440-BABF-34F3065E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00" y="1429264"/>
            <a:ext cx="6539999" cy="4712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 – </a:t>
            </a:r>
            <a:r>
              <a:rPr lang="ko-KR" altLang="en-US" dirty="0"/>
              <a:t>차량하부 연결 기둥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A0B30C-361D-4AF9-B299-11909AAE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22" y="1401523"/>
            <a:ext cx="6998156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 – </a:t>
            </a:r>
            <a:r>
              <a:rPr lang="ko-KR" altLang="en-US" dirty="0"/>
              <a:t>차량하부 연결 기둥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E021BB-60F4-4530-A159-6B1ED3B7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8612"/>
            <a:ext cx="8315864" cy="45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 – </a:t>
            </a:r>
            <a:r>
              <a:rPr lang="ko-KR" altLang="en-US" dirty="0"/>
              <a:t>차량하부 연결 기둥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2E2896-CE8F-4127-BC64-232D024F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4" y="1447098"/>
            <a:ext cx="8074326" cy="50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8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 – </a:t>
            </a:r>
            <a:r>
              <a:rPr lang="ko-KR" altLang="en-US" dirty="0"/>
              <a:t>차량하부 연결 기둥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3C678-9D95-4551-B354-F34C00D4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5" y="1404549"/>
            <a:ext cx="8344490" cy="51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727</Words>
  <Application>Microsoft Office PowerPoint</Application>
  <PresentationFormat>화면 슬라이드 쇼(4:3)</PresentationFormat>
  <Paragraphs>160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굴림</vt:lpstr>
      <vt:lpstr>맑은 고딕</vt:lpstr>
      <vt:lpstr>Arial</vt:lpstr>
      <vt:lpstr>Cambria Math</vt:lpstr>
      <vt:lpstr>Franklin Gothic Medium</vt:lpstr>
      <vt:lpstr>Tahoma</vt:lpstr>
      <vt:lpstr>Times New Roman</vt:lpstr>
      <vt:lpstr>Wingdings</vt:lpstr>
      <vt:lpstr>1_디자인 사용자 지정</vt:lpstr>
      <vt:lpstr>Hardware 개선</vt:lpstr>
      <vt:lpstr>Outline</vt:lpstr>
      <vt:lpstr>Block Diagram</vt:lpstr>
      <vt:lpstr>HW 도면</vt:lpstr>
      <vt:lpstr>HW 도면</vt:lpstr>
      <vt:lpstr>HW 도면</vt:lpstr>
      <vt:lpstr>HW 도면</vt:lpstr>
      <vt:lpstr>HW 도면</vt:lpstr>
      <vt:lpstr>HW 도면</vt:lpstr>
      <vt:lpstr>HW 도면</vt:lpstr>
      <vt:lpstr>HW 도면</vt:lpstr>
      <vt:lpstr>HW 도면</vt:lpstr>
      <vt:lpstr>HW 도면</vt:lpstr>
      <vt:lpstr>Hardware Configuration</vt:lpstr>
      <vt:lpstr>Hardware Configuration</vt:lpstr>
      <vt:lpstr>초음파 센서 부착 모습(1)</vt:lpstr>
      <vt:lpstr>초음파 센서 부착 모습(2)</vt:lpstr>
      <vt:lpstr>IMU센서 부착 계획</vt:lpstr>
      <vt:lpstr>LTE/GPS 모듈 부착 계획</vt:lpstr>
      <vt:lpstr>개선 사항</vt:lpstr>
      <vt:lpstr>개선 사항 - (1)</vt:lpstr>
      <vt:lpstr>개선 사항 - (2)</vt:lpstr>
      <vt:lpstr>개선 사항 - (3)</vt:lpstr>
      <vt:lpstr>개선 사항 - (4)</vt:lpstr>
      <vt:lpstr>개선 사항 - (5)</vt:lpstr>
      <vt:lpstr>Future Plan</vt:lpstr>
      <vt:lpstr>계획 달성 가능성</vt:lpstr>
      <vt:lpstr>역할분담 - (1)</vt:lpstr>
      <vt:lpstr>역할분담 - (2)</vt:lpstr>
      <vt:lpstr>Reference</vt:lpstr>
    </vt:vector>
  </TitlesOfParts>
  <Manager/>
  <Company>영남대학교 대학원 정보통신공학과 차세대 네트워킹 연구실 (YNU-ANTL)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YNU-ANTL 논문/세미나 발표양식</dc:title>
  <dc:creator>김영탁</dc:creator>
  <cp:lastModifiedBy>IT</cp:lastModifiedBy>
  <cp:revision>2232</cp:revision>
  <cp:lastPrinted>2021-02-05T02:35:21Z</cp:lastPrinted>
  <dcterms:created xsi:type="dcterms:W3CDTF">2001-05-02T14:02:58Z</dcterms:created>
  <dcterms:modified xsi:type="dcterms:W3CDTF">2021-02-05T04:32:32Z</dcterms:modified>
  <cp:version>1000.0000.01</cp:version>
</cp:coreProperties>
</file>